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300" r:id="rId44"/>
    <p:sldId id="302" r:id="rId45"/>
    <p:sldId id="301" r:id="rId46"/>
    <p:sldId id="30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00"/>
    <a:srgbClr val="FFCC00"/>
    <a:srgbClr val="800000"/>
    <a:srgbClr val="C89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409C0-93A8-4FEC-AB0E-5580C4C55D6B}" type="doc">
      <dgm:prSet loTypeId="urn:diagrams.loki3.com/TabbedArc+Icon" loCatId="officeonline" qsTypeId="urn:microsoft.com/office/officeart/2005/8/quickstyle/simple3" qsCatId="simple" csTypeId="urn:microsoft.com/office/officeart/2005/8/colors/accent1_2" csCatId="accent1" phldr="1"/>
      <dgm:spPr/>
    </dgm:pt>
    <dgm:pt modelId="{D1825734-6489-459D-9A2B-583591324F9D}">
      <dgm:prSet phldrT="[Text]" custT="1"/>
      <dgm:spPr/>
      <dgm:t>
        <a:bodyPr/>
        <a:lstStyle/>
        <a:p>
          <a:r>
            <a:rPr lang="fa-I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فکری</a:t>
          </a:r>
          <a:endParaRPr lang="en-US" sz="4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5BC59F81-F1CE-4D5B-925D-C2915F22809B}" type="parTrans" cxnId="{A843F7F3-F3A2-4E94-94EB-AFDC79AF5074}">
      <dgm:prSet/>
      <dgm:spPr/>
      <dgm:t>
        <a:bodyPr/>
        <a:lstStyle/>
        <a:p>
          <a:endParaRPr lang="en-US"/>
        </a:p>
      </dgm:t>
    </dgm:pt>
    <dgm:pt modelId="{606E52C4-B0CB-477E-A146-BF1A7BC4DE94}" type="sibTrans" cxnId="{A843F7F3-F3A2-4E94-94EB-AFDC79AF5074}">
      <dgm:prSet/>
      <dgm:spPr/>
      <dgm:t>
        <a:bodyPr/>
        <a:lstStyle/>
        <a:p>
          <a:endParaRPr lang="en-US"/>
        </a:p>
      </dgm:t>
    </dgm:pt>
    <dgm:pt modelId="{6A6181BC-DBB8-4203-AC2F-E0C14DB653C6}">
      <dgm:prSet phldrT="[Text]" custT="1"/>
      <dgm:spPr/>
      <dgm:t>
        <a:bodyPr/>
        <a:lstStyle/>
        <a:p>
          <a:r>
            <a:rPr lang="fa-IR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ادبی</a:t>
          </a:r>
          <a:endParaRPr lang="en-US" sz="4400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8AC131F4-520E-4DAF-9BDD-C219E0B96F39}" type="parTrans" cxnId="{8AF215B8-168C-4194-88B4-B1FCE2187C04}">
      <dgm:prSet/>
      <dgm:spPr/>
      <dgm:t>
        <a:bodyPr/>
        <a:lstStyle/>
        <a:p>
          <a:endParaRPr lang="en-US"/>
        </a:p>
      </dgm:t>
    </dgm:pt>
    <dgm:pt modelId="{6B53C8CB-B97A-4D62-BFE3-BC7B83BB263F}" type="sibTrans" cxnId="{8AF215B8-168C-4194-88B4-B1FCE2187C04}">
      <dgm:prSet/>
      <dgm:spPr/>
      <dgm:t>
        <a:bodyPr/>
        <a:lstStyle/>
        <a:p>
          <a:endParaRPr lang="en-US"/>
        </a:p>
      </dgm:t>
    </dgm:pt>
    <dgm:pt modelId="{258BBA25-144D-42BA-B02A-5E59F262A6D5}">
      <dgm:prSet phldrT="[Text]" custT="1"/>
      <dgm:spPr/>
      <dgm:t>
        <a:bodyPr/>
        <a:lstStyle/>
        <a:p>
          <a:r>
            <a:rPr lang="fa-IR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زبانی</a:t>
          </a:r>
          <a:endParaRPr lang="en-US" sz="4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93CE9C63-C45C-47CF-A00E-4DD528D5DB7D}" type="parTrans" cxnId="{CB7634A6-FB06-48D2-B70F-E323D25844E5}">
      <dgm:prSet/>
      <dgm:spPr/>
      <dgm:t>
        <a:bodyPr/>
        <a:lstStyle/>
        <a:p>
          <a:endParaRPr lang="en-US"/>
        </a:p>
      </dgm:t>
    </dgm:pt>
    <dgm:pt modelId="{2963DEE3-AB5E-455A-8169-3CCBDC7F154A}" type="sibTrans" cxnId="{CB7634A6-FB06-48D2-B70F-E323D25844E5}">
      <dgm:prSet/>
      <dgm:spPr/>
      <dgm:t>
        <a:bodyPr/>
        <a:lstStyle/>
        <a:p>
          <a:endParaRPr lang="en-US"/>
        </a:p>
      </dgm:t>
    </dgm:pt>
    <dgm:pt modelId="{B0E7D930-72D6-4F93-B892-D01A02A25ECB}" type="pres">
      <dgm:prSet presAssocID="{225409C0-93A8-4FEC-AB0E-5580C4C55D6B}" presName="Name0" presStyleCnt="0">
        <dgm:presLayoutVars>
          <dgm:dir/>
          <dgm:resizeHandles val="exact"/>
        </dgm:presLayoutVars>
      </dgm:prSet>
      <dgm:spPr/>
    </dgm:pt>
    <dgm:pt modelId="{F3AA57E9-0883-4286-BB52-F836CB5D7535}" type="pres">
      <dgm:prSet presAssocID="{D1825734-6489-459D-9A2B-583591324F9D}" presName="twoplus" presStyleLbl="node1" presStyleIdx="0" presStyleCnt="3">
        <dgm:presLayoutVars>
          <dgm:bulletEnabled val="1"/>
        </dgm:presLayoutVars>
      </dgm:prSet>
      <dgm:spPr/>
    </dgm:pt>
    <dgm:pt modelId="{30EA3194-B471-4281-B85F-1756E842ED39}" type="pres">
      <dgm:prSet presAssocID="{6A6181BC-DBB8-4203-AC2F-E0C14DB653C6}" presName="twoplus" presStyleLbl="node1" presStyleIdx="1" presStyleCnt="3" custRadScaleRad="99871">
        <dgm:presLayoutVars>
          <dgm:bulletEnabled val="1"/>
        </dgm:presLayoutVars>
      </dgm:prSet>
      <dgm:spPr/>
    </dgm:pt>
    <dgm:pt modelId="{0624F682-5A73-4705-857C-FE8D15493965}" type="pres">
      <dgm:prSet presAssocID="{258BBA25-144D-42BA-B02A-5E59F262A6D5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793C811D-7801-4E0A-9D07-D6858D09AED7}" type="presOf" srcId="{6A6181BC-DBB8-4203-AC2F-E0C14DB653C6}" destId="{30EA3194-B471-4281-B85F-1756E842ED39}" srcOrd="0" destOrd="0" presId="urn:diagrams.loki3.com/TabbedArc+Icon"/>
    <dgm:cxn modelId="{3BEC4F59-F0B1-407B-AFB8-BC46DD70EC01}" type="presOf" srcId="{D1825734-6489-459D-9A2B-583591324F9D}" destId="{F3AA57E9-0883-4286-BB52-F836CB5D7535}" srcOrd="0" destOrd="0" presId="urn:diagrams.loki3.com/TabbedArc+Icon"/>
    <dgm:cxn modelId="{01D2DD7C-8257-4192-B611-2B41B168F9AF}" type="presOf" srcId="{258BBA25-144D-42BA-B02A-5E59F262A6D5}" destId="{0624F682-5A73-4705-857C-FE8D15493965}" srcOrd="0" destOrd="0" presId="urn:diagrams.loki3.com/TabbedArc+Icon"/>
    <dgm:cxn modelId="{CB7634A6-FB06-48D2-B70F-E323D25844E5}" srcId="{225409C0-93A8-4FEC-AB0E-5580C4C55D6B}" destId="{258BBA25-144D-42BA-B02A-5E59F262A6D5}" srcOrd="2" destOrd="0" parTransId="{93CE9C63-C45C-47CF-A00E-4DD528D5DB7D}" sibTransId="{2963DEE3-AB5E-455A-8169-3CCBDC7F154A}"/>
    <dgm:cxn modelId="{8AF215B8-168C-4194-88B4-B1FCE2187C04}" srcId="{225409C0-93A8-4FEC-AB0E-5580C4C55D6B}" destId="{6A6181BC-DBB8-4203-AC2F-E0C14DB653C6}" srcOrd="1" destOrd="0" parTransId="{8AC131F4-520E-4DAF-9BDD-C219E0B96F39}" sibTransId="{6B53C8CB-B97A-4D62-BFE3-BC7B83BB263F}"/>
    <dgm:cxn modelId="{8E02DED5-E259-49DC-A6DF-F66D81BFF614}" type="presOf" srcId="{225409C0-93A8-4FEC-AB0E-5580C4C55D6B}" destId="{B0E7D930-72D6-4F93-B892-D01A02A25ECB}" srcOrd="0" destOrd="0" presId="urn:diagrams.loki3.com/TabbedArc+Icon"/>
    <dgm:cxn modelId="{A843F7F3-F3A2-4E94-94EB-AFDC79AF5074}" srcId="{225409C0-93A8-4FEC-AB0E-5580C4C55D6B}" destId="{D1825734-6489-459D-9A2B-583591324F9D}" srcOrd="0" destOrd="0" parTransId="{5BC59F81-F1CE-4D5B-925D-C2915F22809B}" sibTransId="{606E52C4-B0CB-477E-A146-BF1A7BC4DE94}"/>
    <dgm:cxn modelId="{4E99AE3E-0A43-4B2D-B97D-1551DFD08CFD}" type="presParOf" srcId="{B0E7D930-72D6-4F93-B892-D01A02A25ECB}" destId="{F3AA57E9-0883-4286-BB52-F836CB5D7535}" srcOrd="0" destOrd="0" presId="urn:diagrams.loki3.com/TabbedArc+Icon"/>
    <dgm:cxn modelId="{81AF2518-7F5D-4D9C-B612-C57AC62DE2BA}" type="presParOf" srcId="{B0E7D930-72D6-4F93-B892-D01A02A25ECB}" destId="{30EA3194-B471-4281-B85F-1756E842ED39}" srcOrd="1" destOrd="0" presId="urn:diagrams.loki3.com/TabbedArc+Icon"/>
    <dgm:cxn modelId="{977C5413-5532-4BE6-B76E-4BE4E087E7FD}" type="presParOf" srcId="{B0E7D930-72D6-4F93-B892-D01A02A25ECB}" destId="{0624F682-5A73-4705-857C-FE8D1549396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D1117-42FB-4067-A943-113814164BD4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</dgm:pt>
    <dgm:pt modelId="{F1B421AF-AF8A-4698-99AC-B46A80612F21}">
      <dgm:prSet phldrT="[Text]"/>
      <dgm:spPr/>
      <dgm:t>
        <a:bodyPr/>
        <a:lstStyle/>
        <a:p>
          <a:r>
            <a:rPr lang="fa-I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مصنوع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C0669C52-4905-4C9E-B43F-726794A2745E}" type="parTrans" cxnId="{8281B5F2-3D0A-4667-9F2A-62A2C637660D}">
      <dgm:prSet/>
      <dgm:spPr/>
      <dgm:t>
        <a:bodyPr/>
        <a:lstStyle/>
        <a:p>
          <a:endParaRPr lang="en-US"/>
        </a:p>
      </dgm:t>
    </dgm:pt>
    <dgm:pt modelId="{3A09E60E-A57C-477B-BE1C-E9123CA72977}" type="sibTrans" cxnId="{8281B5F2-3D0A-4667-9F2A-62A2C637660D}">
      <dgm:prSet/>
      <dgm:spPr/>
      <dgm:t>
        <a:bodyPr/>
        <a:lstStyle/>
        <a:p>
          <a:endParaRPr lang="en-US"/>
        </a:p>
      </dgm:t>
    </dgm:pt>
    <dgm:pt modelId="{CB62C8FE-8C6F-4629-BEE8-729EED391396}">
      <dgm:prSet phldrT="[Text]"/>
      <dgm:spPr/>
      <dgm:t>
        <a:bodyPr/>
        <a:lstStyle/>
        <a:p>
          <a:r>
            <a:rPr lang="fa-I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بینابین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90CAE3AD-CF11-49CE-8A59-E57BCDA0C364}" type="parTrans" cxnId="{71E44A78-CB24-4982-B9D6-EF3708808997}">
      <dgm:prSet/>
      <dgm:spPr/>
      <dgm:t>
        <a:bodyPr/>
        <a:lstStyle/>
        <a:p>
          <a:endParaRPr lang="en-US"/>
        </a:p>
      </dgm:t>
    </dgm:pt>
    <dgm:pt modelId="{6078CAD9-F8FA-4093-BC25-B6CD7713A17D}" type="sibTrans" cxnId="{71E44A78-CB24-4982-B9D6-EF3708808997}">
      <dgm:prSet/>
      <dgm:spPr/>
      <dgm:t>
        <a:bodyPr/>
        <a:lstStyle/>
        <a:p>
          <a:endParaRPr lang="en-US"/>
        </a:p>
      </dgm:t>
    </dgm:pt>
    <dgm:pt modelId="{B52E386D-CCD2-410A-832D-E716203E679C}">
      <dgm:prSet phldrT="[Text]"/>
      <dgm:spPr/>
      <dgm:t>
        <a:bodyPr/>
        <a:lstStyle/>
        <a:p>
          <a:r>
            <a:rPr lang="fa-I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ساده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D6B82F37-B23D-47A7-A583-91102429D537}" type="parTrans" cxnId="{15F2B36A-ED19-4D19-BFA4-EA53315C2DB1}">
      <dgm:prSet/>
      <dgm:spPr/>
      <dgm:t>
        <a:bodyPr/>
        <a:lstStyle/>
        <a:p>
          <a:endParaRPr lang="en-US"/>
        </a:p>
      </dgm:t>
    </dgm:pt>
    <dgm:pt modelId="{9A81F2D5-5EAC-421F-8BEE-3573760B43F5}" type="sibTrans" cxnId="{15F2B36A-ED19-4D19-BFA4-EA53315C2DB1}">
      <dgm:prSet/>
      <dgm:spPr/>
      <dgm:t>
        <a:bodyPr/>
        <a:lstStyle/>
        <a:p>
          <a:endParaRPr lang="en-US"/>
        </a:p>
      </dgm:t>
    </dgm:pt>
    <dgm:pt modelId="{1951E3FC-541D-4C45-8B47-5A074E8119CA}" type="pres">
      <dgm:prSet presAssocID="{DDFD1117-42FB-4067-A943-113814164BD4}" presName="Name0" presStyleCnt="0">
        <dgm:presLayoutVars>
          <dgm:chMax val="7"/>
          <dgm:dir/>
          <dgm:resizeHandles val="exact"/>
        </dgm:presLayoutVars>
      </dgm:prSet>
      <dgm:spPr/>
    </dgm:pt>
    <dgm:pt modelId="{B6331AD3-A7C2-4D36-B549-E850EDFC0B4D}" type="pres">
      <dgm:prSet presAssocID="{DDFD1117-42FB-4067-A943-113814164BD4}" presName="ellipse1" presStyleLbl="vennNode1" presStyleIdx="0" presStyleCnt="3">
        <dgm:presLayoutVars>
          <dgm:bulletEnabled val="1"/>
        </dgm:presLayoutVars>
      </dgm:prSet>
      <dgm:spPr/>
    </dgm:pt>
    <dgm:pt modelId="{2DAFB872-C7D9-4CD9-950F-FBC0B35DFD63}" type="pres">
      <dgm:prSet presAssocID="{DDFD1117-42FB-4067-A943-113814164BD4}" presName="ellipse2" presStyleLbl="vennNode1" presStyleIdx="1" presStyleCnt="3">
        <dgm:presLayoutVars>
          <dgm:bulletEnabled val="1"/>
        </dgm:presLayoutVars>
      </dgm:prSet>
      <dgm:spPr/>
    </dgm:pt>
    <dgm:pt modelId="{424D4D15-F1D6-446C-BF8C-8A29ED6EF77F}" type="pres">
      <dgm:prSet presAssocID="{DDFD1117-42FB-4067-A943-113814164BD4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867F2833-3022-4BA6-A261-97A6CD52EE9F}" type="presOf" srcId="{B52E386D-CCD2-410A-832D-E716203E679C}" destId="{424D4D15-F1D6-446C-BF8C-8A29ED6EF77F}" srcOrd="0" destOrd="0" presId="urn:microsoft.com/office/officeart/2005/8/layout/rings+Icon"/>
    <dgm:cxn modelId="{15F2B36A-ED19-4D19-BFA4-EA53315C2DB1}" srcId="{DDFD1117-42FB-4067-A943-113814164BD4}" destId="{B52E386D-CCD2-410A-832D-E716203E679C}" srcOrd="2" destOrd="0" parTransId="{D6B82F37-B23D-47A7-A583-91102429D537}" sibTransId="{9A81F2D5-5EAC-421F-8BEE-3573760B43F5}"/>
    <dgm:cxn modelId="{FAFB1051-C477-4AA4-A28A-92399690ED4B}" type="presOf" srcId="{F1B421AF-AF8A-4698-99AC-B46A80612F21}" destId="{B6331AD3-A7C2-4D36-B549-E850EDFC0B4D}" srcOrd="0" destOrd="0" presId="urn:microsoft.com/office/officeart/2005/8/layout/rings+Icon"/>
    <dgm:cxn modelId="{8D27BF76-7C72-4026-8C34-AA3BB2892395}" type="presOf" srcId="{DDFD1117-42FB-4067-A943-113814164BD4}" destId="{1951E3FC-541D-4C45-8B47-5A074E8119CA}" srcOrd="0" destOrd="0" presId="urn:microsoft.com/office/officeart/2005/8/layout/rings+Icon"/>
    <dgm:cxn modelId="{71E44A78-CB24-4982-B9D6-EF3708808997}" srcId="{DDFD1117-42FB-4067-A943-113814164BD4}" destId="{CB62C8FE-8C6F-4629-BEE8-729EED391396}" srcOrd="1" destOrd="0" parTransId="{90CAE3AD-CF11-49CE-8A59-E57BCDA0C364}" sibTransId="{6078CAD9-F8FA-4093-BC25-B6CD7713A17D}"/>
    <dgm:cxn modelId="{8281B5F2-3D0A-4667-9F2A-62A2C637660D}" srcId="{DDFD1117-42FB-4067-A943-113814164BD4}" destId="{F1B421AF-AF8A-4698-99AC-B46A80612F21}" srcOrd="0" destOrd="0" parTransId="{C0669C52-4905-4C9E-B43F-726794A2745E}" sibTransId="{3A09E60E-A57C-477B-BE1C-E9123CA72977}"/>
    <dgm:cxn modelId="{BF4BB6FA-63FF-4FF3-AAAC-D24F5C8FC345}" type="presOf" srcId="{CB62C8FE-8C6F-4629-BEE8-729EED391396}" destId="{2DAFB872-C7D9-4CD9-950F-FBC0B35DFD63}" srcOrd="0" destOrd="0" presId="urn:microsoft.com/office/officeart/2005/8/layout/rings+Icon"/>
    <dgm:cxn modelId="{06E2B58C-B084-4DAC-A2EC-2540CDF4CDC4}" type="presParOf" srcId="{1951E3FC-541D-4C45-8B47-5A074E8119CA}" destId="{B6331AD3-A7C2-4D36-B549-E850EDFC0B4D}" srcOrd="0" destOrd="0" presId="urn:microsoft.com/office/officeart/2005/8/layout/rings+Icon"/>
    <dgm:cxn modelId="{8ACAA24B-A40A-49CF-BEC0-E5694E6676CB}" type="presParOf" srcId="{1951E3FC-541D-4C45-8B47-5A074E8119CA}" destId="{2DAFB872-C7D9-4CD9-950F-FBC0B35DFD63}" srcOrd="1" destOrd="0" presId="urn:microsoft.com/office/officeart/2005/8/layout/rings+Icon"/>
    <dgm:cxn modelId="{249193F3-CF67-45AC-88B7-C7E0D8202D46}" type="presParOf" srcId="{1951E3FC-541D-4C45-8B47-5A074E8119CA}" destId="{424D4D15-F1D6-446C-BF8C-8A29ED6EF77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409C0-93A8-4FEC-AB0E-5580C4C55D6B}" type="doc">
      <dgm:prSet loTypeId="urn:diagrams.loki3.com/TabbedArc+Icon" loCatId="officeonline" qsTypeId="urn:microsoft.com/office/officeart/2005/8/quickstyle/simple3" qsCatId="simple" csTypeId="urn:microsoft.com/office/officeart/2005/8/colors/accent1_2" csCatId="accent1" phldr="1"/>
      <dgm:spPr/>
    </dgm:pt>
    <dgm:pt modelId="{D1825734-6489-459D-9A2B-583591324F9D}">
      <dgm:prSet phldrT="[Text]"/>
      <dgm:spPr/>
      <dgm:t>
        <a:bodyPr/>
        <a:lstStyle/>
        <a:p>
          <a:r>
            <a:rPr lang="fa-I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فکری</a:t>
          </a:r>
          <a:endParaRPr lang="en-US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5BC59F81-F1CE-4D5B-925D-C2915F22809B}" type="parTrans" cxnId="{A843F7F3-F3A2-4E94-94EB-AFDC79AF5074}">
      <dgm:prSet/>
      <dgm:spPr/>
      <dgm:t>
        <a:bodyPr/>
        <a:lstStyle/>
        <a:p>
          <a:endParaRPr lang="en-US"/>
        </a:p>
      </dgm:t>
    </dgm:pt>
    <dgm:pt modelId="{606E52C4-B0CB-477E-A146-BF1A7BC4DE94}" type="sibTrans" cxnId="{A843F7F3-F3A2-4E94-94EB-AFDC79AF5074}">
      <dgm:prSet/>
      <dgm:spPr/>
      <dgm:t>
        <a:bodyPr/>
        <a:lstStyle/>
        <a:p>
          <a:endParaRPr lang="en-US"/>
        </a:p>
      </dgm:t>
    </dgm:pt>
    <dgm:pt modelId="{6A6181BC-DBB8-4203-AC2F-E0C14DB653C6}">
      <dgm:prSet phldrT="[Text]"/>
      <dgm:spPr/>
      <dgm:t>
        <a:bodyPr/>
        <a:lstStyle/>
        <a:p>
          <a:r>
            <a:rPr lang="fa-I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ادبی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8AC131F4-520E-4DAF-9BDD-C219E0B96F39}" type="parTrans" cxnId="{8AF215B8-168C-4194-88B4-B1FCE2187C04}">
      <dgm:prSet/>
      <dgm:spPr/>
      <dgm:t>
        <a:bodyPr/>
        <a:lstStyle/>
        <a:p>
          <a:endParaRPr lang="en-US"/>
        </a:p>
      </dgm:t>
    </dgm:pt>
    <dgm:pt modelId="{6B53C8CB-B97A-4D62-BFE3-BC7B83BB263F}" type="sibTrans" cxnId="{8AF215B8-168C-4194-88B4-B1FCE2187C04}">
      <dgm:prSet/>
      <dgm:spPr/>
      <dgm:t>
        <a:bodyPr/>
        <a:lstStyle/>
        <a:p>
          <a:endParaRPr lang="en-US"/>
        </a:p>
      </dgm:t>
    </dgm:pt>
    <dgm:pt modelId="{258BBA25-144D-42BA-B02A-5E59F262A6D5}">
      <dgm:prSet phldrT="[Text]"/>
      <dgm:spPr/>
      <dgm:t>
        <a:bodyPr/>
        <a:lstStyle/>
        <a:p>
          <a:r>
            <a:rPr lang="fa-IR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زبانی</a:t>
          </a:r>
          <a:endParaRPr lang="en-US" b="1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gm:t>
    </dgm:pt>
    <dgm:pt modelId="{93CE9C63-C45C-47CF-A00E-4DD528D5DB7D}" type="parTrans" cxnId="{CB7634A6-FB06-48D2-B70F-E323D25844E5}">
      <dgm:prSet/>
      <dgm:spPr/>
      <dgm:t>
        <a:bodyPr/>
        <a:lstStyle/>
        <a:p>
          <a:endParaRPr lang="en-US"/>
        </a:p>
      </dgm:t>
    </dgm:pt>
    <dgm:pt modelId="{2963DEE3-AB5E-455A-8169-3CCBDC7F154A}" type="sibTrans" cxnId="{CB7634A6-FB06-48D2-B70F-E323D25844E5}">
      <dgm:prSet/>
      <dgm:spPr/>
      <dgm:t>
        <a:bodyPr/>
        <a:lstStyle/>
        <a:p>
          <a:endParaRPr lang="en-US"/>
        </a:p>
      </dgm:t>
    </dgm:pt>
    <dgm:pt modelId="{B0E7D930-72D6-4F93-B892-D01A02A25ECB}" type="pres">
      <dgm:prSet presAssocID="{225409C0-93A8-4FEC-AB0E-5580C4C55D6B}" presName="Name0" presStyleCnt="0">
        <dgm:presLayoutVars>
          <dgm:dir/>
          <dgm:resizeHandles val="exact"/>
        </dgm:presLayoutVars>
      </dgm:prSet>
      <dgm:spPr/>
    </dgm:pt>
    <dgm:pt modelId="{F3AA57E9-0883-4286-BB52-F836CB5D7535}" type="pres">
      <dgm:prSet presAssocID="{D1825734-6489-459D-9A2B-583591324F9D}" presName="twoplus" presStyleLbl="node1" presStyleIdx="0" presStyleCnt="3">
        <dgm:presLayoutVars>
          <dgm:bulletEnabled val="1"/>
        </dgm:presLayoutVars>
      </dgm:prSet>
      <dgm:spPr/>
    </dgm:pt>
    <dgm:pt modelId="{30EA3194-B471-4281-B85F-1756E842ED39}" type="pres">
      <dgm:prSet presAssocID="{6A6181BC-DBB8-4203-AC2F-E0C14DB653C6}" presName="twoplus" presStyleLbl="node1" presStyleIdx="1" presStyleCnt="3" custRadScaleRad="99876" custRadScaleInc="469">
        <dgm:presLayoutVars>
          <dgm:bulletEnabled val="1"/>
        </dgm:presLayoutVars>
      </dgm:prSet>
      <dgm:spPr/>
    </dgm:pt>
    <dgm:pt modelId="{0624F682-5A73-4705-857C-FE8D15493965}" type="pres">
      <dgm:prSet presAssocID="{258BBA25-144D-42BA-B02A-5E59F262A6D5}" presName="twoplus" presStyleLbl="node1" presStyleIdx="2" presStyleCnt="3" custRadScaleRad="101678" custRadScaleInc="1122">
        <dgm:presLayoutVars>
          <dgm:bulletEnabled val="1"/>
        </dgm:presLayoutVars>
      </dgm:prSet>
      <dgm:spPr/>
    </dgm:pt>
  </dgm:ptLst>
  <dgm:cxnLst>
    <dgm:cxn modelId="{793C811D-7801-4E0A-9D07-D6858D09AED7}" type="presOf" srcId="{6A6181BC-DBB8-4203-AC2F-E0C14DB653C6}" destId="{30EA3194-B471-4281-B85F-1756E842ED39}" srcOrd="0" destOrd="0" presId="urn:diagrams.loki3.com/TabbedArc+Icon"/>
    <dgm:cxn modelId="{3BEC4F59-F0B1-407B-AFB8-BC46DD70EC01}" type="presOf" srcId="{D1825734-6489-459D-9A2B-583591324F9D}" destId="{F3AA57E9-0883-4286-BB52-F836CB5D7535}" srcOrd="0" destOrd="0" presId="urn:diagrams.loki3.com/TabbedArc+Icon"/>
    <dgm:cxn modelId="{01D2DD7C-8257-4192-B611-2B41B168F9AF}" type="presOf" srcId="{258BBA25-144D-42BA-B02A-5E59F262A6D5}" destId="{0624F682-5A73-4705-857C-FE8D15493965}" srcOrd="0" destOrd="0" presId="urn:diagrams.loki3.com/TabbedArc+Icon"/>
    <dgm:cxn modelId="{CB7634A6-FB06-48D2-B70F-E323D25844E5}" srcId="{225409C0-93A8-4FEC-AB0E-5580C4C55D6B}" destId="{258BBA25-144D-42BA-B02A-5E59F262A6D5}" srcOrd="2" destOrd="0" parTransId="{93CE9C63-C45C-47CF-A00E-4DD528D5DB7D}" sibTransId="{2963DEE3-AB5E-455A-8169-3CCBDC7F154A}"/>
    <dgm:cxn modelId="{8AF215B8-168C-4194-88B4-B1FCE2187C04}" srcId="{225409C0-93A8-4FEC-AB0E-5580C4C55D6B}" destId="{6A6181BC-DBB8-4203-AC2F-E0C14DB653C6}" srcOrd="1" destOrd="0" parTransId="{8AC131F4-520E-4DAF-9BDD-C219E0B96F39}" sibTransId="{6B53C8CB-B97A-4D62-BFE3-BC7B83BB263F}"/>
    <dgm:cxn modelId="{8E02DED5-E259-49DC-A6DF-F66D81BFF614}" type="presOf" srcId="{225409C0-93A8-4FEC-AB0E-5580C4C55D6B}" destId="{B0E7D930-72D6-4F93-B892-D01A02A25ECB}" srcOrd="0" destOrd="0" presId="urn:diagrams.loki3.com/TabbedArc+Icon"/>
    <dgm:cxn modelId="{A843F7F3-F3A2-4E94-94EB-AFDC79AF5074}" srcId="{225409C0-93A8-4FEC-AB0E-5580C4C55D6B}" destId="{D1825734-6489-459D-9A2B-583591324F9D}" srcOrd="0" destOrd="0" parTransId="{5BC59F81-F1CE-4D5B-925D-C2915F22809B}" sibTransId="{606E52C4-B0CB-477E-A146-BF1A7BC4DE94}"/>
    <dgm:cxn modelId="{4E99AE3E-0A43-4B2D-B97D-1551DFD08CFD}" type="presParOf" srcId="{B0E7D930-72D6-4F93-B892-D01A02A25ECB}" destId="{F3AA57E9-0883-4286-BB52-F836CB5D7535}" srcOrd="0" destOrd="0" presId="urn:diagrams.loki3.com/TabbedArc+Icon"/>
    <dgm:cxn modelId="{81AF2518-7F5D-4D9C-B612-C57AC62DE2BA}" type="presParOf" srcId="{B0E7D930-72D6-4F93-B892-D01A02A25ECB}" destId="{30EA3194-B471-4281-B85F-1756E842ED39}" srcOrd="1" destOrd="0" presId="urn:diagrams.loki3.com/TabbedArc+Icon"/>
    <dgm:cxn modelId="{977C5413-5532-4BE6-B76E-4BE4E087E7FD}" type="presParOf" srcId="{B0E7D930-72D6-4F93-B892-D01A02A25ECB}" destId="{0624F682-5A73-4705-857C-FE8D1549396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57E9-0883-4286-BB52-F836CB5D7535}">
      <dsp:nvSpPr>
        <dsp:cNvPr id="0" name=""/>
        <dsp:cNvSpPr/>
      </dsp:nvSpPr>
      <dsp:spPr>
        <a:xfrm rot="19200000">
          <a:off x="2978" y="2136106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55880" rIns="16764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فکری</a:t>
          </a:r>
          <a:endParaRPr lang="en-US" sz="4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98128" y="2199690"/>
        <a:ext cx="2125323" cy="1403062"/>
      </dsp:txXfrm>
    </dsp:sp>
    <dsp:sp modelId="{30EA3194-B471-4281-B85F-1756E842ED39}">
      <dsp:nvSpPr>
        <dsp:cNvPr id="0" name=""/>
        <dsp:cNvSpPr/>
      </dsp:nvSpPr>
      <dsp:spPr>
        <a:xfrm>
          <a:off x="2571554" y="1206376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55880" rIns="16764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ادبی</a:t>
          </a:r>
          <a:endParaRPr lang="en-US" sz="44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2643561" y="1278383"/>
        <a:ext cx="2125323" cy="1403062"/>
      </dsp:txXfrm>
    </dsp:sp>
    <dsp:sp modelId="{0624F682-5A73-4705-857C-FE8D15493965}">
      <dsp:nvSpPr>
        <dsp:cNvPr id="0" name=""/>
        <dsp:cNvSpPr/>
      </dsp:nvSpPr>
      <dsp:spPr>
        <a:xfrm rot="2400000">
          <a:off x="5140129" y="2136106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55880" rIns="16764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زبانی</a:t>
          </a:r>
          <a:endParaRPr lang="en-US" sz="4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5188993" y="2199690"/>
        <a:ext cx="2125323" cy="1403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31AD3-A7C2-4D36-B549-E850EDFC0B4D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مصنوع</a:t>
          </a:r>
          <a:endParaRPr lang="en-US" sz="5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1242525" y="476048"/>
        <a:ext cx="2298594" cy="2298562"/>
      </dsp:txXfrm>
    </dsp:sp>
    <dsp:sp modelId="{2DAFB872-C7D9-4CD9-950F-FBC0B35DFD63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9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بینابین</a:t>
          </a:r>
          <a:endParaRPr lang="en-US" sz="5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2915691" y="2644056"/>
        <a:ext cx="2298594" cy="2298562"/>
      </dsp:txXfrm>
    </dsp:sp>
    <dsp:sp modelId="{424D4D15-F1D6-446C-BF8C-8A29ED6EF77F}">
      <dsp:nvSpPr>
        <dsp:cNvPr id="0" name=""/>
        <dsp:cNvSpPr/>
      </dsp:nvSpPr>
      <dsp:spPr>
        <a:xfrm>
          <a:off x="4110824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9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ساده</a:t>
          </a:r>
          <a:endParaRPr lang="en-US" sz="5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4586879" y="476048"/>
        <a:ext cx="2298594" cy="2298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57E9-0883-4286-BB52-F836CB5D7535}">
      <dsp:nvSpPr>
        <dsp:cNvPr id="0" name=""/>
        <dsp:cNvSpPr/>
      </dsp:nvSpPr>
      <dsp:spPr>
        <a:xfrm rot="19200000">
          <a:off x="1786" y="1665460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80010" rIns="24003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فکری</a:t>
          </a:r>
          <a:endParaRPr lang="en-US" sz="63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96936" y="1729044"/>
        <a:ext cx="2125323" cy="1403062"/>
      </dsp:txXfrm>
    </dsp:sp>
    <dsp:sp modelId="{30EA3194-B471-4281-B85F-1756E842ED39}">
      <dsp:nvSpPr>
        <dsp:cNvPr id="0" name=""/>
        <dsp:cNvSpPr/>
      </dsp:nvSpPr>
      <dsp:spPr>
        <a:xfrm>
          <a:off x="2610774" y="735291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80010" rIns="24003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ادبی</a:t>
          </a:r>
          <a:endParaRPr lang="en-US" sz="6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2682781" y="807298"/>
        <a:ext cx="2125323" cy="1403062"/>
      </dsp:txXfrm>
    </dsp:sp>
    <dsp:sp modelId="{0624F682-5A73-4705-857C-FE8D15493965}">
      <dsp:nvSpPr>
        <dsp:cNvPr id="0" name=""/>
        <dsp:cNvSpPr/>
      </dsp:nvSpPr>
      <dsp:spPr>
        <a:xfrm rot="2400000">
          <a:off x="5256888" y="1676325"/>
          <a:ext cx="2269337" cy="1475069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80010" rIns="24003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b="1" kern="1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rPr>
            <a:t>زبانی</a:t>
          </a:r>
          <a:endParaRPr lang="en-US" sz="6300" b="1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anose="00000400000000000000" pitchFamily="2" charset="-78"/>
          </a:endParaRPr>
        </a:p>
      </dsp:txBody>
      <dsp:txXfrm>
        <a:off x="5305752" y="1739909"/>
        <a:ext cx="2125323" cy="140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472E5F2-B732-421D-8F9F-6E0CFEC4F432}" type="datetimeFigureOut">
              <a:rPr lang="fa-IR" smtClean="0"/>
              <a:t>07/07/1441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C8023A1-EFDD-4C41-8D78-A81C232502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89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54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3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06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7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6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1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C633830-2244-49AE-BC4A-47F415C177C6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0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5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4" y="-110170"/>
            <a:ext cx="8637072" cy="1065786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chemeClr val="tx1"/>
                </a:solidFill>
                <a:cs typeface="B Titr" panose="00000700000000000000" pitchFamily="2" charset="-78"/>
              </a:rPr>
              <a:t>بسم الله الرحمن الرحیم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74424" y="1065786"/>
            <a:ext cx="8637072" cy="4220836"/>
          </a:xfrm>
          <a:prstGeom prst="roundRect">
            <a:avLst>
              <a:gd name="adj" fmla="val 33826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1996692" y="2656216"/>
            <a:ext cx="81925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b="1" dirty="0">
                <a:cs typeface="B Zar" panose="00000400000000000000" pitchFamily="2" charset="-78"/>
              </a:rPr>
              <a:t>علوم و فنون ادبی 2</a:t>
            </a:r>
          </a:p>
          <a:p>
            <a:pPr algn="ctr" rtl="1"/>
            <a:r>
              <a:rPr lang="fa-IR" sz="3600" b="1" dirty="0">
                <a:cs typeface="B Zar" panose="00000400000000000000" pitchFamily="2" charset="-78"/>
              </a:rPr>
              <a:t>درس 10 : سبک هندی</a:t>
            </a:r>
          </a:p>
          <a:p>
            <a:pPr algn="ctr" rtl="1"/>
            <a:endParaRPr lang="fa-IR" sz="3600" b="1" dirty="0">
              <a:cs typeface="B Zar" panose="00000400000000000000" pitchFamily="2" charset="-78"/>
            </a:endParaRPr>
          </a:p>
          <a:p>
            <a:pPr algn="ctr" rtl="1"/>
            <a:r>
              <a:rPr lang="fa-IR" sz="3600" b="1" dirty="0">
                <a:solidFill>
                  <a:srgbClr val="FFC000"/>
                </a:solidFill>
                <a:cs typeface="B Zar" panose="00000400000000000000" pitchFamily="2" charset="-78"/>
              </a:rPr>
              <a:t>منیره سادات حسینی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406A4-D9DE-4B94-B02A-52AA37E8899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3477" y="1220286"/>
            <a:ext cx="1785045" cy="111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09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75702" y="146379"/>
            <a:ext cx="10869451" cy="2651905"/>
          </a:xfrm>
          <a:prstGeom prst="homePlate">
            <a:avLst>
              <a:gd name="adj" fmla="val 25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یکی از دلایل حذف ویژگی‌های سبکی زبان قدیم در آثار این دوره،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حملات پی در پی</a:t>
            </a:r>
            <a:b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بیگانگان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(مغولان،تیموریان و ازبکان) 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به ایران، مخصوصاً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نواحی مشرق 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بود </a:t>
            </a:r>
            <a:b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که به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نابودی کتابخانه‌ها و از بین رفتن آثار کهن 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منجر شد؛</a:t>
            </a:r>
            <a:b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فضلا دیگر با کتب قدیم و در نتیجه با زبان قدیم مأنوس نبودند.</a:t>
            </a:r>
          </a:p>
        </p:txBody>
      </p:sp>
      <p:sp>
        <p:nvSpPr>
          <p:cNvPr id="5" name="Pentagon 4"/>
          <p:cNvSpPr/>
          <p:nvPr/>
        </p:nvSpPr>
        <p:spPr>
          <a:xfrm>
            <a:off x="775702" y="3023667"/>
            <a:ext cx="10936686" cy="2785464"/>
          </a:xfrm>
          <a:prstGeom prst="homePlate">
            <a:avLst>
              <a:gd name="adj" fmla="val 24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دومین دلیل حذف ویژگی‌های سبکی قدیم،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تغییر جغرافیایی حوزه‌های شعری 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در نقاط</a:t>
            </a:r>
            <a:b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مختلف ایران و تاثیر پذیرفتن از زبان‌های نواحی گوناگون بود؛ حتی شاعرانی از قبیل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صائب</a:t>
            </a:r>
            <a:b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هم که در اشعار قدما تتبع بسیار داشتند، از به کار بردن زبان قدیم پرهیز می‌کردند؛</a:t>
            </a:r>
            <a:b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چرا که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شعر از مدرسه به بازار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 آمده بود و زبان رایج مرسوم،همان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زبان مردم عصر</a:t>
            </a: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 بود.</a:t>
            </a:r>
          </a:p>
        </p:txBody>
      </p:sp>
    </p:spTree>
    <p:extLst>
      <p:ext uri="{BB962C8B-B14F-4D97-AF65-F5344CB8AC3E}">
        <p14:creationId xmlns:p14="http://schemas.microsoft.com/office/powerpoint/2010/main" val="1546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835037"/>
            <a:ext cx="10881359" cy="4420007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این سبک لغاتی چون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نزاکت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قالی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شیشه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پل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بخیه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سفال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...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که تا این زمان کمتر در شعر راه داشت، رواج یافته بود.</a:t>
            </a:r>
          </a:p>
        </p:txBody>
      </p:sp>
    </p:spTree>
    <p:extLst>
      <p:ext uri="{BB962C8B-B14F-4D97-AF65-F5344CB8AC3E}">
        <p14:creationId xmlns:p14="http://schemas.microsoft.com/office/powerpoint/2010/main" val="35778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2894" y="137755"/>
            <a:ext cx="828086" cy="96259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fa-IR" sz="4800" b="1" cap="all" dirty="0">
                <a:latin typeface="+mj-lt"/>
                <a:ea typeface="+mj-ea"/>
                <a:cs typeface="B Zar" panose="00000400000000000000" pitchFamily="2" charset="-78"/>
              </a:rPr>
              <a:t>پ)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835" y="1018736"/>
            <a:ext cx="10624329" cy="39857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زبان شعر این دوره، لغات مربوط به</a:t>
            </a:r>
            <a:b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مذاهب و آداب و رسوم هندوان</a:t>
            </a:r>
            <a:b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به حوزۀ شعر و ادب راه یافت.</a:t>
            </a:r>
          </a:p>
        </p:txBody>
      </p:sp>
    </p:spTree>
    <p:extLst>
      <p:ext uri="{BB962C8B-B14F-4D97-AF65-F5344CB8AC3E}">
        <p14:creationId xmlns:p14="http://schemas.microsoft.com/office/powerpoint/2010/main" val="13424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002" y="1"/>
            <a:ext cx="955604" cy="860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ت)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0265" y="2635705"/>
            <a:ext cx="2002206" cy="1082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>
                <a:solidFill>
                  <a:srgbClr val="FFC000"/>
                </a:solidFill>
                <a:cs typeface="B Zar" panose="00000400000000000000" pitchFamily="2" charset="-78"/>
              </a:rPr>
              <a:t>در این دوره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319702" y="498756"/>
            <a:ext cx="712695" cy="5029198"/>
          </a:xfrm>
          <a:prstGeom prst="rightBrace">
            <a:avLst>
              <a:gd name="adj1" fmla="val 51481"/>
              <a:gd name="adj2" fmla="val 503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388305" y="531925"/>
            <a:ext cx="90498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یک سو با از بین رفتن سلطۀ حکومت بغداد بر ایران،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کاربرد لغات عربی کم شد.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368" y="3013355"/>
            <a:ext cx="916927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سوی دیگر حملات تیموریان و ازبکان به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رواج لغات ترکی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ضعف زبان فارسی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منجر گردید؛ به خصوص که سلاطین صفوی هم در دربار به ترکی سخن می‌گفتند.</a:t>
            </a:r>
          </a:p>
        </p:txBody>
      </p:sp>
    </p:spTree>
    <p:extLst>
      <p:ext uri="{BB962C8B-B14F-4D97-AF65-F5344CB8AC3E}">
        <p14:creationId xmlns:p14="http://schemas.microsoft.com/office/powerpoint/2010/main" val="3050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4165" y="159061"/>
            <a:ext cx="914399" cy="836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ث)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286" y="1523893"/>
            <a:ext cx="105834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زبان سبک هندی را باید زبانی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واقع گرا 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قلمداد کرد؛ </a:t>
            </a:r>
          </a:p>
        </p:txBody>
      </p:sp>
      <p:sp>
        <p:nvSpPr>
          <p:cNvPr id="5" name="Left Arrow 4"/>
          <p:cNvSpPr/>
          <p:nvPr/>
        </p:nvSpPr>
        <p:spPr>
          <a:xfrm>
            <a:off x="9964105" y="2982808"/>
            <a:ext cx="1423609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29" y="2890474"/>
            <a:ext cx="91219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زیرا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زبان حقیقی مردم آن دوره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بوده است.</a:t>
            </a:r>
          </a:p>
        </p:txBody>
      </p:sp>
    </p:spTree>
    <p:extLst>
      <p:ext uri="{BB962C8B-B14F-4D97-AF65-F5344CB8AC3E}">
        <p14:creationId xmlns:p14="http://schemas.microsoft.com/office/powerpoint/2010/main" val="3428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573" y="1554526"/>
            <a:ext cx="4301653" cy="91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مجموع می توان گفت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612658" y="388700"/>
            <a:ext cx="481664" cy="3206461"/>
          </a:xfrm>
          <a:prstGeom prst="rightBrace">
            <a:avLst>
              <a:gd name="adj1" fmla="val 69175"/>
              <a:gd name="adj2" fmla="val 50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21097" y="570211"/>
            <a:ext cx="747969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 توجهی به زبان</a:t>
            </a:r>
          </a:p>
          <a:p>
            <a:pPr marL="571500" indent="-5715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fa-I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571500" indent="-5715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 دقتی در کاربرد جمله‌ها و ترکیب‌ها</a:t>
            </a:r>
          </a:p>
          <a:p>
            <a:pPr marL="571500" indent="-5715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fa-I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571500" indent="-5715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ورود واژه‌های عامیانه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813" y="4387749"/>
            <a:ext cx="101121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شعر این دوره کاملاً مشهود است.</a:t>
            </a:r>
          </a:p>
        </p:txBody>
      </p:sp>
    </p:spTree>
    <p:extLst>
      <p:ext uri="{BB962C8B-B14F-4D97-AF65-F5344CB8AC3E}">
        <p14:creationId xmlns:p14="http://schemas.microsoft.com/office/powerpoint/2010/main" val="1846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773" y="0"/>
            <a:ext cx="1302959" cy="10492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ادبی: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62" y="971422"/>
            <a:ext cx="10376232" cy="46293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الف) در سبک هندی به دلیل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کم توجهی شاعران کوچه بازار به آرایه‌های ادبی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بدیع و بیان جز به صورت طبیعی و تصادفی،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کم‌تر استفاده شده است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البته در شعر برخی از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شاعران شاخصِ 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این دوره استفاده از آرایه‌های ادبی از جمله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تشبیه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بسیار رواج دارد.</a:t>
            </a:r>
          </a:p>
          <a:p>
            <a:pPr marL="0" indent="0" algn="just">
              <a:buNone/>
            </a:pP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تلمیح</a:t>
            </a:r>
            <a:r>
              <a:rPr lang="fa-I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نیز در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مضنون سازی 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نقش فعالی دارد البته تلمیحات رایج و نه تلمیحات غریب و نادر؛</a:t>
            </a:r>
          </a:p>
          <a:p>
            <a:pPr marL="0" indent="0" algn="just">
              <a:buNone/>
            </a:pP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دیگر آرایه‌های پرکاربرد این سبک عبارت‌اند از: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حسن تعلیل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حس آمیزی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تمثیل</a:t>
            </a:r>
            <a:r>
              <a:rPr lang="fa-I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</a:t>
            </a:r>
            <a:r>
              <a:rPr lang="fa-I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اسلوب معادله</a:t>
            </a:r>
          </a:p>
        </p:txBody>
      </p:sp>
      <p:sp>
        <p:nvSpPr>
          <p:cNvPr id="4" name="Left Arrow 3"/>
          <p:cNvSpPr/>
          <p:nvPr/>
        </p:nvSpPr>
        <p:spPr>
          <a:xfrm>
            <a:off x="10873773" y="2993708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39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135" y="0"/>
            <a:ext cx="818865" cy="7418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ب)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70" y="1010602"/>
            <a:ext cx="11053482" cy="46809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قالب مسلط در این دوره به ظاهر،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غزل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            اما غزلی که گاهی به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40 بیت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هم می‌رسد و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تکرار قافیه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آن امری طبیعی است.</a:t>
            </a:r>
          </a:p>
          <a:p>
            <a:pPr marL="0" indent="0" algn="just">
              <a:buNone/>
            </a:pPr>
            <a:b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دلیل این مسئله آن است که شاعر سبک هندی در حقیقت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تک بیت گوست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: یعنی قالب حقیقی شعرش </a:t>
            </a:r>
            <a:r>
              <a:rPr lang="fa-I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مفردات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است منتها شاعر این ادبیات مستقل را به کمک رشتۀ قافیه و ردیف به هم گره می‌زند              شاعر تک بیتی می‌سازد و آن را در غزلی که مناسب آن بیت باشد قرار می‌دهد و از این رو کم و زیاد کردن ابیات غزل، آسیبی به شعر نمی‌زند.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4130667" y="1086802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Left Arrow 4"/>
          <p:cNvSpPr/>
          <p:nvPr/>
        </p:nvSpPr>
        <p:spPr>
          <a:xfrm>
            <a:off x="4031061" y="3873629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94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3236" y="0"/>
            <a:ext cx="878764" cy="6977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پ)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383" y="956581"/>
            <a:ext cx="10311788" cy="39128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استفاده از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ردیف‌های طولانی و خوش آهنگ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نیز در شعر این دوره رایج است.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برای مثال: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خواهم شدن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می‌شود پیدا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می‌برد مرا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دیگر است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...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593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157" y="-108857"/>
            <a:ext cx="1454331" cy="10492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فکری: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0" y="853291"/>
            <a:ext cx="11497991" cy="5286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200" b="1" dirty="0">
                <a:cs typeface="B Zar" panose="00000400000000000000" pitchFamily="2" charset="-78"/>
              </a:rPr>
              <a:t>الف)    شعر هندی </a:t>
            </a:r>
            <a:r>
              <a:rPr lang="fa-IR" sz="3200" b="1" dirty="0">
                <a:solidFill>
                  <a:srgbClr val="FFC000"/>
                </a:solidFill>
                <a:cs typeface="B Zar" panose="00000400000000000000" pitchFamily="2" charset="-78"/>
              </a:rPr>
              <a:t>معنی گراست </a:t>
            </a:r>
            <a:r>
              <a:rPr lang="fa-IR" sz="3200" b="1" dirty="0">
                <a:cs typeface="B Zar" panose="00000400000000000000" pitchFamily="2" charset="-78"/>
              </a:rPr>
              <a:t>نه صورت گرا</a:t>
            </a:r>
          </a:p>
          <a:p>
            <a:pPr marL="0" indent="0" algn="just">
              <a:buNone/>
            </a:pPr>
            <a:r>
              <a:rPr lang="fa-IR" sz="3200" b="1" dirty="0">
                <a:cs typeface="B Zar" panose="00000400000000000000" pitchFamily="2" charset="-78"/>
              </a:rPr>
              <a:t>            شاعران بیشتر به معنی توجه دارند تا به زبان؛ معروف است که </a:t>
            </a:r>
            <a:r>
              <a:rPr lang="fa-IR" sz="3200" b="1" dirty="0">
                <a:solidFill>
                  <a:srgbClr val="FFC000"/>
                </a:solidFill>
                <a:cs typeface="B Zar" panose="00000400000000000000" pitchFamily="2" charset="-78"/>
              </a:rPr>
              <a:t>هیچ معنا و مضمونی در جهان نیست که در شعر صائب نیامده باشد.</a:t>
            </a:r>
          </a:p>
          <a:p>
            <a:pPr marL="0" indent="0" algn="just">
              <a:buNone/>
            </a:pP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            </a:t>
            </a:r>
            <a:r>
              <a:rPr lang="fa-IR" sz="3200" b="1" dirty="0">
                <a:cs typeface="B Zar" panose="00000400000000000000" pitchFamily="2" charset="-78"/>
              </a:rPr>
              <a:t>او ازگل قالی، تندباد و تبخال مضمون ساخته است. شاعران این دوره به دنبال مضمون سازی، از هر چیزی در عالم طبیعت یا در ذهن استفاده کردند؛ اما این‌ها همه </a:t>
            </a:r>
            <a:r>
              <a:rPr lang="fa-IR" sz="3200" b="1" dirty="0">
                <a:solidFill>
                  <a:srgbClr val="FFC000"/>
                </a:solidFill>
                <a:cs typeface="B Zar" panose="00000400000000000000" pitchFamily="2" charset="-78"/>
              </a:rPr>
              <a:t>در سطح‌اند </a:t>
            </a:r>
            <a:r>
              <a:rPr lang="fa-IR" sz="3200" b="1" dirty="0">
                <a:cs typeface="B Zar" panose="00000400000000000000" pitchFamily="2" charset="-78"/>
              </a:rPr>
              <a:t>و به خلق آثار معنایی بزرگی چون شاهنامۀ فردوسی و مثنوی مولانا یا آثار عطار و سنایی و نظامی منجر نشده‌اند.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10805802" y="1698904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Left Arrow 4"/>
          <p:cNvSpPr/>
          <p:nvPr/>
        </p:nvSpPr>
        <p:spPr>
          <a:xfrm>
            <a:off x="10805802" y="2933348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884" y="740378"/>
            <a:ext cx="1658983" cy="1049235"/>
          </a:xfrm>
        </p:spPr>
        <p:txBody>
          <a:bodyPr>
            <a:noAutofit/>
          </a:bodyPr>
          <a:lstStyle/>
          <a:p>
            <a:r>
              <a:rPr lang="fa-IR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2403569"/>
            <a:ext cx="10685416" cy="18287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سبک هندی از اوایل قرن </a:t>
            </a:r>
            <a:r>
              <a:rPr lang="fa-IR" sz="3600" b="1" dirty="0">
                <a:solidFill>
                  <a:srgbClr val="FFC000"/>
                </a:solidFill>
                <a:cs typeface="B Zar" panose="00000400000000000000" pitchFamily="2" charset="-78"/>
              </a:rPr>
              <a:t>یازدهم</a:t>
            </a:r>
            <a:r>
              <a:rPr lang="fa-IR" sz="3600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>
                <a:cs typeface="B Zar" panose="00000400000000000000" pitchFamily="2" charset="-78"/>
              </a:rPr>
              <a:t>تا اواسط قرن </a:t>
            </a:r>
            <a:r>
              <a:rPr lang="fa-IR" sz="3600" b="1" dirty="0">
                <a:solidFill>
                  <a:srgbClr val="FFC000"/>
                </a:solidFill>
                <a:cs typeface="B Zar" panose="00000400000000000000" pitchFamily="2" charset="-78"/>
              </a:rPr>
              <a:t>دوازدهم</a:t>
            </a:r>
            <a:r>
              <a:rPr lang="fa-IR" sz="3600" b="1" dirty="0">
                <a:cs typeface="B Zar" panose="00000400000000000000" pitchFamily="2" charset="-78"/>
              </a:rPr>
              <a:t> هجری قمری به مدت </a:t>
            </a:r>
            <a:r>
              <a:rPr lang="fa-IR" sz="3600" b="1" dirty="0">
                <a:solidFill>
                  <a:srgbClr val="FFC000"/>
                </a:solidFill>
                <a:cs typeface="B Zar" panose="00000400000000000000" pitchFamily="2" charset="-78"/>
              </a:rPr>
              <a:t>150سال</a:t>
            </a:r>
            <a:r>
              <a:rPr lang="fa-IR" sz="3600" b="1" dirty="0">
                <a:cs typeface="B Zar" panose="00000400000000000000" pitchFamily="2" charset="-78"/>
              </a:rPr>
              <a:t> در تاریخ ادبیات فارسی رواج داشت.</a:t>
            </a:r>
          </a:p>
          <a:p>
            <a:pPr algn="just"/>
            <a:endParaRPr lang="fa-IR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9083040" y="0"/>
            <a:ext cx="3108960" cy="1789613"/>
          </a:xfrm>
          <a:prstGeom prst="curvedLeftArrow">
            <a:avLst>
              <a:gd name="adj1" fmla="val 37922"/>
              <a:gd name="adj2" fmla="val 62381"/>
              <a:gd name="adj3" fmla="val 57948"/>
            </a:avLst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907" y="90153"/>
            <a:ext cx="801960" cy="61933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ب)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18" y="1044673"/>
            <a:ext cx="10376001" cy="40891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 در سبک هندی بیشتر در تک بیت، خلاصه است </a:t>
            </a:r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طول و عرض معنا از یک بیت بیشتر نمی‌رود</a:t>
            </a:r>
            <a:b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نهایت این که تحسین و اعجابی را در حد آن بیت بر می انگیزد.</a:t>
            </a:r>
          </a:p>
        </p:txBody>
      </p:sp>
    </p:spTree>
    <p:extLst>
      <p:ext uri="{BB962C8B-B14F-4D97-AF65-F5344CB8AC3E}">
        <p14:creationId xmlns:p14="http://schemas.microsoft.com/office/powerpoint/2010/main" val="3033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411" y="0"/>
            <a:ext cx="974589" cy="6965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b="1" dirty="0">
                <a:solidFill>
                  <a:schemeClr val="tx1"/>
                </a:solidFill>
                <a:latin typeface="+mn-lt"/>
                <a:ea typeface="+mn-ea"/>
                <a:cs typeface="B Zar" panose="00000400000000000000" pitchFamily="2" charset="-78"/>
              </a:rPr>
              <a:t>پ)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294" y="696538"/>
            <a:ext cx="10455411" cy="49719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شاعران این دوره معمولاً مطالب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فلسفی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عرفانی و غنایی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گذشتگان را به شیوۀ خود بازگو می‌کردند، گاهی چنین موضوعاتی با وجود داشتن ابهام در اشعار آنان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قابل درک‌تر و خلاصه‌تر</a:t>
            </a:r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بیان شده است. </a:t>
            </a:r>
          </a:p>
          <a:p>
            <a:pPr marL="0" indent="0" algn="ctr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کوشش شاعر سبک هندی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مضمون یابی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ارائۀ خیال خاص و معنی برجسته</a:t>
            </a:r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است؛ یعنی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یافتن فکری جزئی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اما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تازه و نگفته 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بیان آن به صورتی اعجاب انگیز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0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749" y="0"/>
            <a:ext cx="1846988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ب) </a:t>
            </a:r>
            <a:r>
              <a:rPr lang="fa-IR" sz="4800" b="1" dirty="0">
                <a:solidFill>
                  <a:srgbClr val="92D050"/>
                </a:solidFill>
                <a:cs typeface="B Zar" panose="00000400000000000000" pitchFamily="2" charset="-78"/>
              </a:rPr>
              <a:t>نثر: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2756674"/>
              </p:ext>
            </p:extLst>
          </p:nvPr>
        </p:nvGraphicFramePr>
        <p:xfrm>
          <a:off x="-147366" y="5246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F299D619-8A0D-45C2-BD36-FB14099F7F9A}"/>
              </a:ext>
            </a:extLst>
          </p:cNvPr>
          <p:cNvSpPr/>
          <p:nvPr/>
        </p:nvSpPr>
        <p:spPr>
          <a:xfrm rot="14025130">
            <a:off x="6614210" y="1390958"/>
            <a:ext cx="6114727" cy="2350923"/>
          </a:xfrm>
          <a:prstGeom prst="curvedUpArrow">
            <a:avLst>
              <a:gd name="adj1" fmla="val 19784"/>
              <a:gd name="adj2" fmla="val 49484"/>
              <a:gd name="adj3" fmla="val 355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471857"/>
            <a:ext cx="48122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 کتاب‌های این دوره سه نوع است:</a:t>
            </a:r>
          </a:p>
        </p:txBody>
      </p:sp>
    </p:spTree>
    <p:extLst>
      <p:ext uri="{BB962C8B-B14F-4D97-AF65-F5344CB8AC3E}">
        <p14:creationId xmlns:p14="http://schemas.microsoft.com/office/powerpoint/2010/main" val="14514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693" y="121185"/>
            <a:ext cx="231630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1- ساده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45" y="1343700"/>
            <a:ext cx="11123730" cy="39774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مراد از نثر ساده در این </a:t>
            </a:r>
            <a:r>
              <a:rPr lang="fa-I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دوره نثر مرسلی نیست که امثال بلعمی نوشته اند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نثر سادۀ این دوره </a:t>
            </a:r>
            <a:r>
              <a:rPr lang="fa-I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لغات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 </a:t>
            </a:r>
            <a:r>
              <a:rPr lang="fa-I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ترکیبات عربی و اشاره به آیات و احادیث و درآمیختگی شعر و نثر کم نیست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963" y="151500"/>
            <a:ext cx="107768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الف)کتاب‌هایی که خارج از ایران نوشته شده‌اند: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55DCD2-A3DE-4C44-AEEF-7F236482DD33}"/>
              </a:ext>
            </a:extLst>
          </p:cNvPr>
          <p:cNvGrpSpPr/>
          <p:nvPr/>
        </p:nvGrpSpPr>
        <p:grpSpPr>
          <a:xfrm>
            <a:off x="8398939" y="1905512"/>
            <a:ext cx="3526971" cy="3522507"/>
            <a:chOff x="8412480" y="1905512"/>
            <a:chExt cx="3526971" cy="3522507"/>
          </a:xfrm>
        </p:grpSpPr>
        <p:sp>
          <p:nvSpPr>
            <p:cNvPr id="5" name="TextBox 4"/>
            <p:cNvSpPr txBox="1"/>
            <p:nvPr/>
          </p:nvSpPr>
          <p:spPr>
            <a:xfrm>
              <a:off x="8412480" y="1905512"/>
              <a:ext cx="352697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buClr>
                  <a:srgbClr val="FF0000"/>
                </a:buClr>
              </a:pPr>
              <a:r>
                <a:rPr lang="fa-I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کتب </a:t>
              </a:r>
              <a:r>
                <a:rPr lang="fa-IR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داراشکوه</a:t>
              </a:r>
              <a:r>
                <a:rPr lang="fa-I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 </a:t>
              </a:r>
              <a:r>
                <a:rPr lang="fa-I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در هند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78" y="2644489"/>
              <a:ext cx="2079573" cy="2783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9AA78A-9CA3-4E9F-AF53-BE44A1CF141F}"/>
              </a:ext>
            </a:extLst>
          </p:cNvPr>
          <p:cNvGrpSpPr/>
          <p:nvPr/>
        </p:nvGrpSpPr>
        <p:grpSpPr>
          <a:xfrm>
            <a:off x="708063" y="1690382"/>
            <a:ext cx="2792751" cy="3737637"/>
            <a:chOff x="675013" y="1905512"/>
            <a:chExt cx="2792751" cy="37376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49" y="2859619"/>
              <a:ext cx="1999527" cy="2783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B5E586-D80D-4EE8-9431-0CCF126A3F56}"/>
                </a:ext>
              </a:extLst>
            </p:cNvPr>
            <p:cNvSpPr/>
            <p:nvPr/>
          </p:nvSpPr>
          <p:spPr>
            <a:xfrm>
              <a:off x="675013" y="1905512"/>
              <a:ext cx="279275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>
                <a:buClr>
                  <a:srgbClr val="FF0000"/>
                </a:buClr>
              </a:pPr>
              <a:r>
                <a:rPr lang="fa-IR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بدایع الوقایع واصفی</a:t>
              </a:r>
              <a:br>
                <a:rPr lang="fa-I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</a:br>
              <a:r>
                <a:rPr lang="fa-I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 </a:t>
              </a:r>
              <a:r>
                <a:rPr lang="fa-I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در ماوراء النهر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C64FD0-D5C3-438F-8A0E-F2932FDC6D5D}"/>
              </a:ext>
            </a:extLst>
          </p:cNvPr>
          <p:cNvGrpSpPr/>
          <p:nvPr/>
        </p:nvGrpSpPr>
        <p:grpSpPr>
          <a:xfrm>
            <a:off x="4293578" y="1905512"/>
            <a:ext cx="3617543" cy="3522507"/>
            <a:chOff x="4640701" y="1905512"/>
            <a:chExt cx="3617543" cy="35225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73" y="2644489"/>
              <a:ext cx="3526971" cy="2783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50888-9499-4D9B-A7D8-BE5912CA1C21}"/>
                </a:ext>
              </a:extLst>
            </p:cNvPr>
            <p:cNvSpPr/>
            <p:nvPr/>
          </p:nvSpPr>
          <p:spPr>
            <a:xfrm>
              <a:off x="4640701" y="1905512"/>
              <a:ext cx="3453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buClr>
                  <a:srgbClr val="FF0000"/>
                </a:buClr>
              </a:pPr>
              <a:r>
                <a:rPr lang="fa-IR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شرفنامۀ بدلیسی </a:t>
              </a:r>
              <a:r>
                <a:rPr lang="fa-I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در عثمانی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1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59" y="117142"/>
            <a:ext cx="9291215" cy="661720"/>
          </a:xfrm>
          <a:noFill/>
        </p:spPr>
        <p:txBody>
          <a:bodyPr wrap="square" rtlCol="1">
            <a:spAutoFit/>
          </a:bodyPr>
          <a:lstStyle/>
          <a:p>
            <a:pPr algn="just" defTabSz="457200"/>
            <a:r>
              <a:rPr lang="fa-I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Zar" panose="00000400000000000000" pitchFamily="2" charset="-78"/>
              </a:rPr>
              <a:t>ب)کتاب‌هایی که در داخل ایران نوشته شده‌اند: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54" y="3073978"/>
            <a:ext cx="1180882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راجع به عرفان: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عین الحیات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علی بن حسین واعظ کاشفی</a:t>
            </a:r>
          </a:p>
          <a:p>
            <a:pPr algn="r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 موضوع زندگی نامه: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مجالس المؤمنین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قاضی نورالله شوشتری</a:t>
            </a:r>
          </a:p>
          <a:p>
            <a:pPr algn="r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 موضوع فقه: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جامع عباسی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شیخ بهایی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403790" y="1049235"/>
            <a:ext cx="236597" cy="1209211"/>
          </a:xfrm>
          <a:prstGeom prst="rightBrace">
            <a:avLst>
              <a:gd name="adj1" fmla="val 70161"/>
              <a:gd name="adj2" fmla="val 513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9749955" y="1359572"/>
            <a:ext cx="2129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راجع به تاریخ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9916" y="979866"/>
            <a:ext cx="67143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تذکرۀ شاه طهماسب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شاه طهماسب صفوی</a:t>
            </a:r>
          </a:p>
          <a:p>
            <a:pPr algn="r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/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عالم آرای عباسی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اسکندر بیگ ترکمان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8160">
            <a:off x="1898554" y="266491"/>
            <a:ext cx="1407047" cy="17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356">
            <a:off x="693658" y="1352491"/>
            <a:ext cx="1137345" cy="166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53">
            <a:off x="3067656" y="2356276"/>
            <a:ext cx="1166748" cy="164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055">
            <a:off x="1608432" y="3410945"/>
            <a:ext cx="1137345" cy="157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580">
            <a:off x="5231513" y="4473145"/>
            <a:ext cx="1175658" cy="160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6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875" y="48934"/>
            <a:ext cx="2291125" cy="7755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2- مصنوع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9" y="809898"/>
            <a:ext cx="11254361" cy="4362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دورۀ صفویه از نثر مصنوع در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فرمان ها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منشأت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دیباچۀ کتاب‌ها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استفاده می شد؛ همچنان که دیباچۀ آثاری مثل شرفنامۀ بدلیسی و عیار دانش به نثر مصنوع است.</a:t>
            </a:r>
          </a:p>
          <a:p>
            <a:pPr marL="0" indent="0" algn="just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اما از کتبی که تماماً به این شیوه نوشته شده‌اند از همه معروف‌تر: ((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عباس نامۀ وحید قزوینی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)) و ((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محبوب القلوب میرزا برخوردار فراهی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)) است.</a:t>
            </a:r>
          </a:p>
          <a:p>
            <a:pPr marL="0" indent="0" algn="just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 مصنوع این دوره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حلاوت و فخامت نثر فنی قرن‌های 6 و 7 را ندارد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هر چه هست،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تکلف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 ذوقی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غلط پردازی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65" y="3895157"/>
            <a:ext cx="1722475" cy="229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6" y="3948965"/>
            <a:ext cx="1711295" cy="219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08" y="3895157"/>
            <a:ext cx="1666595" cy="229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78" y="4411926"/>
            <a:ext cx="2094809" cy="152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38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629" y="0"/>
            <a:ext cx="2134371" cy="8544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3- بینابین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4465"/>
            <a:ext cx="11344322" cy="2856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نثری است نه چندان ساده و نه چندان دشوار؛ می‌توان گفت که؛</a:t>
            </a:r>
          </a:p>
          <a:p>
            <a:pPr marL="0" indent="0" algn="just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قصد نویسنده در اصل،آسان نویسی بوده است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</a:t>
            </a:r>
            <a:r>
              <a:rPr lang="fa-I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هر چند امروزه چندان روان و آسان به نظر نمی‌رسد.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434">
            <a:off x="477191" y="3838801"/>
            <a:ext cx="1420314" cy="207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369">
            <a:off x="1500569" y="2577769"/>
            <a:ext cx="1481778" cy="20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59ABC-0214-4355-909A-76FD6D7A87AC}"/>
              </a:ext>
            </a:extLst>
          </p:cNvPr>
          <p:cNvGrpSpPr/>
          <p:nvPr/>
        </p:nvGrpSpPr>
        <p:grpSpPr>
          <a:xfrm>
            <a:off x="2225699" y="3864644"/>
            <a:ext cx="9480801" cy="1692770"/>
            <a:chOff x="2109919" y="3192616"/>
            <a:chExt cx="9480801" cy="1692770"/>
          </a:xfrm>
        </p:grpSpPr>
        <p:sp>
          <p:nvSpPr>
            <p:cNvPr id="4" name="Right Brace 3"/>
            <p:cNvSpPr/>
            <p:nvPr/>
          </p:nvSpPr>
          <p:spPr>
            <a:xfrm>
              <a:off x="7266604" y="3323397"/>
              <a:ext cx="404949" cy="1504923"/>
            </a:xfrm>
            <a:prstGeom prst="rightBrace">
              <a:avLst>
                <a:gd name="adj1" fmla="val 110714"/>
                <a:gd name="adj2" fmla="val 494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37D037-4C2E-413B-B9D3-76B37B5157EA}"/>
                </a:ext>
              </a:extLst>
            </p:cNvPr>
            <p:cNvSpPr/>
            <p:nvPr/>
          </p:nvSpPr>
          <p:spPr>
            <a:xfrm>
              <a:off x="2109919" y="4300611"/>
              <a:ext cx="53591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fa-I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 احسن التواریخ از حسن بیگ روملو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163626-0561-4481-8296-27DD4F1E87CE}"/>
                </a:ext>
              </a:extLst>
            </p:cNvPr>
            <p:cNvSpPr/>
            <p:nvPr/>
          </p:nvSpPr>
          <p:spPr>
            <a:xfrm>
              <a:off x="7469079" y="3777391"/>
              <a:ext cx="41216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fa-IR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نمونه های معروف نثر بینابین  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E0F097-5A4E-4141-8679-7722B5416A2C}"/>
                </a:ext>
              </a:extLst>
            </p:cNvPr>
            <p:cNvSpPr/>
            <p:nvPr/>
          </p:nvSpPr>
          <p:spPr>
            <a:xfrm>
              <a:off x="3649908" y="3192616"/>
              <a:ext cx="36166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fa-I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rPr>
                <a:t>حبیب السیر از خواندمیر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5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518" y="58979"/>
            <a:ext cx="2188684" cy="954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ب) </a:t>
            </a:r>
            <a:r>
              <a:rPr lang="fa-IR" sz="4800" b="1" dirty="0">
                <a:solidFill>
                  <a:srgbClr val="92D050"/>
                </a:solidFill>
                <a:cs typeface="B Zar" panose="00000400000000000000" pitchFamily="2" charset="-78"/>
              </a:rPr>
              <a:t>نثر: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3818398"/>
              </p:ext>
            </p:extLst>
          </p:nvPr>
        </p:nvGraphicFramePr>
        <p:xfrm>
          <a:off x="2389777" y="1718333"/>
          <a:ext cx="7412446" cy="387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9648" y="1013553"/>
            <a:ext cx="9893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ویژگی‌های نثر این دوره در سه قلمروعبارت‌اند از:</a:t>
            </a:r>
          </a:p>
        </p:txBody>
      </p:sp>
    </p:spTree>
    <p:extLst>
      <p:ext uri="{BB962C8B-B14F-4D97-AF65-F5344CB8AC3E}">
        <p14:creationId xmlns:p14="http://schemas.microsoft.com/office/powerpoint/2010/main" val="20222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646" y="0"/>
            <a:ext cx="1507354" cy="7576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زبانی: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802" y="898035"/>
            <a:ext cx="11352396" cy="527739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درهم آمیختگی نظم و نثر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کاربرد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وجه وصفی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جمع بستن با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((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ات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))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که علاوه بر کلمات عربی(محاربات)،در واژه های فارسی (گیلانات) و ترکی و مغولی (ییلاقات) نیز به چشم می خورد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4-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مطابقت صفت و موصوف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به تقلید از عربی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5- آوردن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تتابع اضافات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مقام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تعارف و تمجید از بزرگان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یا به سبب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قرینه پردازی و موازنه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6- آوردن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جملات طولانی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7- کاربرد افعال با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پیشوند های متعدد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8-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فراوانی لغات ترکی و مغولی</a:t>
            </a:r>
          </a:p>
        </p:txBody>
      </p:sp>
    </p:spTree>
    <p:extLst>
      <p:ext uri="{BB962C8B-B14F-4D97-AF65-F5344CB8AC3E}">
        <p14:creationId xmlns:p14="http://schemas.microsoft.com/office/powerpoint/2010/main" val="10677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349" y="1106152"/>
            <a:ext cx="7777525" cy="32355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3300" b="1" dirty="0">
                <a:cs typeface="B Zar" panose="00000400000000000000" pitchFamily="2" charset="-78"/>
              </a:rPr>
              <a:t>حکومت صفوی به شعر </a:t>
            </a: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مدحی</a:t>
            </a:r>
            <a:r>
              <a:rPr lang="fa-IR" sz="3300" b="1" dirty="0">
                <a:cs typeface="B Zar" panose="00000400000000000000" pitchFamily="2" charset="-78"/>
              </a:rPr>
              <a:t> و </a:t>
            </a: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درباری</a:t>
            </a:r>
            <a:r>
              <a:rPr lang="fa-IR" sz="3300" b="1" dirty="0">
                <a:cs typeface="B Zar" panose="00000400000000000000" pitchFamily="2" charset="-78"/>
              </a:rPr>
              <a:t> و </a:t>
            </a: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عاشقانه</a:t>
            </a:r>
            <a:r>
              <a:rPr lang="fa-IR" sz="3300" b="1" dirty="0">
                <a:cs typeface="B Zar" panose="00000400000000000000" pitchFamily="2" charset="-78"/>
              </a:rPr>
              <a:t> بهایی</a:t>
            </a:r>
            <a:r>
              <a:rPr lang="fa-IR" sz="3300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3300" b="1" dirty="0">
                <a:cs typeface="B Zar" panose="00000400000000000000" pitchFamily="2" charset="-78"/>
              </a:rPr>
              <a:t>نمی‌داد.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و از طرف دیگر </a:t>
            </a:r>
            <a:r>
              <a:rPr lang="fa-IR" sz="3300" b="1" dirty="0">
                <a:cs typeface="B Zar" panose="00000400000000000000" pitchFamily="2" charset="-78"/>
              </a:rPr>
              <a:t>با </a:t>
            </a: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آموزه‌های سنتی </a:t>
            </a:r>
            <a:r>
              <a:rPr lang="fa-IR" sz="3300" b="1" dirty="0">
                <a:cs typeface="B Zar" panose="00000400000000000000" pitchFamily="2" charset="-78"/>
              </a:rPr>
              <a:t>نیز در </a:t>
            </a:r>
            <a:r>
              <a:rPr lang="fa-IR" sz="3300" b="1" dirty="0">
                <a:solidFill>
                  <a:srgbClr val="FFC000"/>
                </a:solidFill>
                <a:cs typeface="B Zar" panose="00000400000000000000" pitchFamily="2" charset="-78"/>
              </a:rPr>
              <a:t>تضاد</a:t>
            </a:r>
            <a:r>
              <a:rPr lang="fa-IR" sz="3300" b="1" dirty="0">
                <a:cs typeface="B Zar" panose="00000400000000000000" pitchFamily="2" charset="-78"/>
              </a:rPr>
              <a:t> بود.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fa-IR" sz="3300" b="1" dirty="0"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9" y="943791"/>
            <a:ext cx="3762080" cy="37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794" y="0"/>
            <a:ext cx="1449206" cy="6923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rgbClr val="FF0000"/>
                </a:solidFill>
                <a:cs typeface="B Zar" panose="00000400000000000000" pitchFamily="2" charset="-78"/>
              </a:rPr>
              <a:t>ادبی: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20" y="865296"/>
            <a:ext cx="11402360" cy="51274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 این دوره از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دیدگاه ادبی ارزش والایی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ندارد؛ زیرا به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زبان عامیانه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نزدیک است و متن‌‎های ادبی نیز با تصنع و تکلف همراه است.</a:t>
            </a:r>
          </a:p>
          <a:p>
            <a:pPr algn="just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انحطاط ادبی در این زمان از دورۀ تیموری هم بیشتر شده است.</a:t>
            </a:r>
          </a:p>
          <a:p>
            <a:pPr algn="just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استفاده از آیات، احادیث و عبارات عربی رواج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بیشتر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یافت و در آرایۀ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تلمیح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نمودار شد.</a:t>
            </a:r>
          </a:p>
          <a:p>
            <a:pPr algn="just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کاربرد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شعرهای ضعیف در متن کتاب های نثر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که غالباً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سرودۀ خود مؤلفان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بود، رواج داشت.</a:t>
            </a:r>
          </a:p>
          <a:p>
            <a:pPr algn="just"/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بی دقتی در ذکر تاریخ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حوادث تاریخی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رواج مدح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چابلوسی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، نثر این دوره را از رونق انداخت.</a:t>
            </a:r>
          </a:p>
          <a:p>
            <a:pPr algn="just"/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آمیزش زبان فارسی با دیگر زبان‌ها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(مغولی،ترکی،عربی و...) نگارش کتاب هایی با عنوان </a:t>
            </a:r>
            <a:r>
              <a:rPr lang="fa-I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فرهنگ لغت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را در این دوره رواج داد.</a:t>
            </a:r>
          </a:p>
        </p:txBody>
      </p:sp>
    </p:spTree>
    <p:extLst>
      <p:ext uri="{BB962C8B-B14F-4D97-AF65-F5344CB8AC3E}">
        <p14:creationId xmlns:p14="http://schemas.microsoft.com/office/powerpoint/2010/main" val="29219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0" y="26125"/>
            <a:ext cx="1767840" cy="796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a-IR" sz="4800" b="1" dirty="0">
                <a:solidFill>
                  <a:srgbClr val="FF0000"/>
                </a:solidFill>
                <a:cs typeface="B Zar" panose="00000400000000000000" pitchFamily="2" charset="-78"/>
              </a:rPr>
              <a:t>فکری: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294" y="1061712"/>
            <a:ext cx="10455411" cy="5094514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تأثیر فساد و تیره‌بختی چند قرن گذشته و کشتار مردم و فرار دسته جمعی افراد باذوق و آزاده از بیم تیغ استبداد به خارج از ایران و کشته شدن یا مردن آنان از گرسنگی و فقر، همۀ اینها بیانگر آن است که در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عصر اعتلای صفوی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یعنی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زمان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شاه عباس اول ایران از نویسندۀ قوی دست خالی ماند. </a:t>
            </a:r>
          </a:p>
          <a:p>
            <a:pPr algn="just"/>
            <a:endPara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just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تاریخ نگاری این دوره از جمله عرصه‌هایی بود که از این حادثۀ بزرگ متأثر گردید؛ چنان که تواریخ عمومی این دوره در کنار نهاد های سیاسی و فرهنگی صفویه در جهت </a:t>
            </a:r>
            <a:r>
              <a:rPr lang="fa-I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نهادینه کردن فرهنگ تشیع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گام برداشتند.  </a:t>
            </a:r>
          </a:p>
        </p:txBody>
      </p:sp>
    </p:spTree>
    <p:extLst>
      <p:ext uri="{BB962C8B-B14F-4D97-AF65-F5344CB8AC3E}">
        <p14:creationId xmlns:p14="http://schemas.microsoft.com/office/powerpoint/2010/main" val="41285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6316" y="2125669"/>
            <a:ext cx="513936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8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خود ارزیابی</a:t>
            </a:r>
          </a:p>
        </p:txBody>
      </p:sp>
    </p:spTree>
    <p:extLst>
      <p:ext uri="{BB962C8B-B14F-4D97-AF65-F5344CB8AC3E}">
        <p14:creationId xmlns:p14="http://schemas.microsoft.com/office/powerpoint/2010/main" val="13602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249" y="176271"/>
            <a:ext cx="8769531" cy="666205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ویژگی‌های زبانی، ادبی و فکری سرودۀ زیر را استخراج کنید: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316" y="1403903"/>
            <a:ext cx="10983816" cy="40501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روزگاری شد ز چشم اعتبار افتاده ام                    چون نگاه آشنا از چشم یار افتاده ام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دست رغبت کس نمی سازد به سوی من دراز              چون گل پژمرده بر روی مزار افتاده ام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اختیارم نیست چون گرداب در سرگشتگی                  نبض موجم،در تپیدن بی قرار افتاده ام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عقده ای هرگز نکردم باز از کار کسی                  در چمن بیکار چون دست چنار افتاده ام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همچو گوهر گر دلم از سنگ گردد دور نیست                 دور از مژگان ابر نوبهار افتاده ام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</a:t>
            </a:r>
          </a:p>
          <a:p>
            <a:pPr marL="0" indent="0" algn="ctr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صائب</a:t>
            </a:r>
          </a:p>
        </p:txBody>
      </p:sp>
    </p:spTree>
    <p:extLst>
      <p:ext uri="{BB962C8B-B14F-4D97-AF65-F5344CB8AC3E}">
        <p14:creationId xmlns:p14="http://schemas.microsoft.com/office/powerpoint/2010/main" val="291740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7793" y="988272"/>
            <a:ext cx="10866972" cy="4881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کم بودن واژگان عربی</a:t>
            </a:r>
          </a:p>
          <a:p>
            <a:pPr algn="just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کاربرد واژگان کوچه و بازاری(روی مزار،بیکار افتاده ام)</a:t>
            </a:r>
          </a:p>
          <a:p>
            <a:pPr algn="just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به کاربردن واژه هایی که کمتر در شعر پیشینیان به کار رفته است. (چنار، مزار، بیکار)</a:t>
            </a:r>
          </a:p>
          <a:p>
            <a:pPr algn="just">
              <a:lnSpc>
                <a:spcPct val="150000"/>
              </a:lnSpc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سادگی زبان شعر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7E2A94-313A-4082-96E3-06D4632C6297}"/>
              </a:ext>
            </a:extLst>
          </p:cNvPr>
          <p:cNvSpPr/>
          <p:nvPr/>
        </p:nvSpPr>
        <p:spPr>
          <a:xfrm>
            <a:off x="9955350" y="77306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قلمرو زبانی:</a:t>
            </a:r>
          </a:p>
        </p:txBody>
      </p:sp>
    </p:spTree>
    <p:extLst>
      <p:ext uri="{BB962C8B-B14F-4D97-AF65-F5344CB8AC3E}">
        <p14:creationId xmlns:p14="http://schemas.microsoft.com/office/powerpoint/2010/main" val="7333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88" y="764228"/>
            <a:ext cx="10108857" cy="4998291"/>
          </a:xfrm>
        </p:spPr>
        <p:txBody>
          <a:bodyPr wrap="none">
            <a:spAutoFit/>
          </a:bodyPr>
          <a:lstStyle/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تشبیه در بیت‌های 2،4،5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اضافۀ استعاری(تشخیص): نبض موج،دست چنار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مجاز: مژگان مجاز از چشم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کنایه: از چشم افتادن کنایه از بی ارزش شدن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کنایه: عقده از کار کسی باز کردن کنایه از مشکل کسی را حل کردن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قابلیت به شمار آوردن</a:t>
            </a:r>
          </a:p>
          <a:p>
            <a:pPr marL="0" algn="r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تک بیت به عنوان مفردات (بیت2)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AA977-B011-4906-BE2D-CF7C0A7BACF0}"/>
              </a:ext>
            </a:extLst>
          </p:cNvPr>
          <p:cNvSpPr/>
          <p:nvPr/>
        </p:nvSpPr>
        <p:spPr>
          <a:xfrm>
            <a:off x="9955350" y="77306"/>
            <a:ext cx="2066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قلمرو ادبی:</a:t>
            </a:r>
          </a:p>
        </p:txBody>
      </p:sp>
    </p:spTree>
    <p:extLst>
      <p:ext uri="{BB962C8B-B14F-4D97-AF65-F5344CB8AC3E}">
        <p14:creationId xmlns:p14="http://schemas.microsoft.com/office/powerpoint/2010/main" val="2113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134" y="1139073"/>
            <a:ext cx="10055958" cy="4279120"/>
          </a:xfrm>
        </p:spPr>
        <p:txBody>
          <a:bodyPr vert="horz" wrap="none" lIns="91440" tIns="45720" rIns="91440" bIns="45720" rtlCol="0" anchor="t">
            <a:spAutoFit/>
          </a:bodyPr>
          <a:lstStyle/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جبرگرا</a:t>
            </a:r>
          </a:p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شکوه از بی اعتباری روزگار و بی مهری یار</a:t>
            </a:r>
          </a:p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احساس بی فایدگی و ناتوانی در گره گشایی از کار دیگران</a:t>
            </a:r>
          </a:p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مضمون سازی(بیت های 2،4)</a:t>
            </a:r>
          </a:p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کامل بودن معنای تک بیت ها (بیت4)</a:t>
            </a:r>
          </a:p>
          <a:p>
            <a:pPr marL="0" defTabSz="457200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یافتن فکری جزئی اما تازه و نگفته و بیان آن به صورتی اعجاب انگیز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B5EF4-5729-4058-885B-D914646EEF23}"/>
              </a:ext>
            </a:extLst>
          </p:cNvPr>
          <p:cNvSpPr/>
          <p:nvPr/>
        </p:nvSpPr>
        <p:spPr>
          <a:xfrm>
            <a:off x="9889249" y="121373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قلمرو فکری:</a:t>
            </a:r>
          </a:p>
        </p:txBody>
      </p:sp>
    </p:spTree>
    <p:extLst>
      <p:ext uri="{BB962C8B-B14F-4D97-AF65-F5344CB8AC3E}">
        <p14:creationId xmlns:p14="http://schemas.microsoft.com/office/powerpoint/2010/main" val="38068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4" y="116240"/>
            <a:ext cx="8730343" cy="802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بیت‌های زیر را از نظر ویژگی ادبی بررسی کنید.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42" y="1270993"/>
            <a:ext cx="11696383" cy="454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الف)ای گل که موج خنده ات از سر گذشته است</a:t>
            </a:r>
          </a:p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آماده باش گریۀ تلخ گلاب را </a:t>
            </a:r>
          </a:p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                                            صائب</a:t>
            </a:r>
          </a:p>
          <a:p>
            <a:pPr marL="0" indent="0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تشخیص: ای گل</a:t>
            </a:r>
          </a:p>
          <a:p>
            <a:pPr marL="0" indent="0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تشخیص(اضافۀ استعاری): گریۀ تلخ گلاب</a:t>
            </a:r>
          </a:p>
          <a:p>
            <a:pPr marL="0" indent="0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حس آمیزی: گریۀ تلخ</a:t>
            </a:r>
          </a:p>
        </p:txBody>
      </p:sp>
    </p:spTree>
    <p:extLst>
      <p:ext uri="{BB962C8B-B14F-4D97-AF65-F5344CB8AC3E}">
        <p14:creationId xmlns:p14="http://schemas.microsoft.com/office/powerpoint/2010/main" val="26568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6120"/>
            <a:ext cx="11495313" cy="583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ب) به یک کرشمه که در کار آسمان کردی</a:t>
            </a:r>
          </a:p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           هنوز می پرد از شوق چشم کوکب‌ها</a:t>
            </a:r>
          </a:p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                                                                                 صائب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تشخیص(اضافۀ استعاری): چشم کوکب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تناسب: آسمان و کوکب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کنایه: از شوق پریدن چشم ستاره‌ها، کنایه از چشمک زدن ستاره هاست.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4- حسن تعلیل: چشمک‌زدن ستاره ها به سبب کرشمه‌ای است که تو در کار </a:t>
            </a:r>
            <a:b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                         آسمان کردی.</a:t>
            </a:r>
          </a:p>
        </p:txBody>
      </p:sp>
    </p:spTree>
    <p:extLst>
      <p:ext uri="{BB962C8B-B14F-4D97-AF65-F5344CB8AC3E}">
        <p14:creationId xmlns:p14="http://schemas.microsoft.com/office/powerpoint/2010/main" val="38027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3" y="0"/>
            <a:ext cx="1205701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سبک نثر دورۀ هندی را با نثر دورۀ عراقی از نظر زبانی تحلیل کنید.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05" y="881743"/>
            <a:ext cx="11729474" cy="50945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 در دورۀ هندی اگر چه ساده است اما سادگی نثر سبک عراقی را ندارد، چرا که در نثر عراقی نویسندگان تمایل شدیدی به ساده نویسی و حتی بر گرداندن و بازنویسی کتاب‌های مشکل به زبان ساده داشتند. این در حالی است که سادگی نثر در سبک هندی به معنای مرسل بودن نیست؛ زیرا لغات و ترکیبات عربی، اشاره به آیات و احادیث و درآمیختگی شعر و نثر در آن فراوان است.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به جهت ورود لغات بیگانه هر دو سبک پذیرای لغات ترکی و مغولی بودند، با این تفاوت که این گونه لغات در سبک هندی بسامد بالاتری دارند.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ساخت دستوری جملات در سبک عراقی سست و ضعیف و در سبک هندی بیشتر پیرو دستور زبان عربی است.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کاربرد وجه وصفی،مطابقت صفت و موصوف به تقلید از عربی،جمع بستن واژگان فارسی و حتی ترکی و مغولی با علامت عربی((ات)) از ویژگی‌های بارز نثر سبک هندی است. </a:t>
            </a:r>
          </a:p>
        </p:txBody>
      </p:sp>
    </p:spTree>
    <p:extLst>
      <p:ext uri="{BB962C8B-B14F-4D97-AF65-F5344CB8AC3E}">
        <p14:creationId xmlns:p14="http://schemas.microsoft.com/office/powerpoint/2010/main" val="9045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73293" y="1497924"/>
            <a:ext cx="34747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شاعران سبک هندی به موضوع هایی مثل: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733209" y="625950"/>
            <a:ext cx="640084" cy="2316716"/>
          </a:xfrm>
          <a:prstGeom prst="rightBrace">
            <a:avLst>
              <a:gd name="adj1" fmla="val 262142"/>
              <a:gd name="adj2" fmla="val 508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10601" y="148003"/>
            <a:ext cx="6844937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lnSpc>
                <a:spcPct val="200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a-IR" sz="3200" b="1" dirty="0">
                <a:cs typeface="B Zar" panose="00000400000000000000" pitchFamily="2" charset="-78"/>
              </a:rPr>
              <a:t>اندرز</a:t>
            </a:r>
          </a:p>
          <a:p>
            <a:pPr marL="457200" indent="-457200" algn="just" rtl="1">
              <a:lnSpc>
                <a:spcPct val="200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a-IR" sz="3200" b="1" dirty="0">
                <a:cs typeface="B Zar" panose="00000400000000000000" pitchFamily="2" charset="-78"/>
              </a:rPr>
              <a:t>مضمون آفرینی</a:t>
            </a:r>
          </a:p>
          <a:p>
            <a:pPr marL="457200" indent="-457200" algn="just" rtl="1">
              <a:lnSpc>
                <a:spcPct val="200000"/>
              </a:lnSpc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a-IR" sz="3200" b="1" dirty="0">
                <a:cs typeface="B Zar" panose="00000400000000000000" pitchFamily="2" charset="-78"/>
              </a:rPr>
              <a:t>باریک اندیشی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2A530-9A5F-486E-AE86-50A51138CA58}"/>
              </a:ext>
            </a:extLst>
          </p:cNvPr>
          <p:cNvSpPr/>
          <p:nvPr/>
        </p:nvSpPr>
        <p:spPr>
          <a:xfrm>
            <a:off x="637629" y="3438191"/>
            <a:ext cx="10916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روی آوردند و تبدیل موضوعات کهن به مضامین تازه و در حقیقت بازسازی اندرزها و تمثیل های کهن به شیوه های نو در میان شاعران رواج یافت.         </a:t>
            </a:r>
          </a:p>
        </p:txBody>
      </p:sp>
    </p:spTree>
    <p:extLst>
      <p:ext uri="{BB962C8B-B14F-4D97-AF65-F5344CB8AC3E}">
        <p14:creationId xmlns:p14="http://schemas.microsoft.com/office/powerpoint/2010/main" val="15268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1176169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4- در مورد دلیل نگارش کتاب های لغت نامه در دورۀ هندی تحلیل کنید.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474371"/>
            <a:ext cx="11064240" cy="33370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آمیزش زبان فارسی با دیگر زبان‌ها مثل زبان مغولی، ترکی، عربی و... نگارش کتاب‌هایی با عنوان فرهنگ لغت را در این دوره رواج داد.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(وارد شدن واژگان بیگانه منجر به تدوین فرهنگ نویسی شد.)</a:t>
            </a:r>
          </a:p>
        </p:txBody>
      </p:sp>
    </p:spTree>
    <p:extLst>
      <p:ext uri="{BB962C8B-B14F-4D97-AF65-F5344CB8AC3E}">
        <p14:creationId xmlns:p14="http://schemas.microsoft.com/office/powerpoint/2010/main" val="37848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966" y="0"/>
            <a:ext cx="8853034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5- بیت زیر را از نظر زیبایی شناسی تحلیل کنید: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90" y="1049235"/>
            <a:ext cx="11644131" cy="4834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 منجنیق فلک سنگ فتنه می بارد            من ابلهانه گریزم به آبگینه حصار</a:t>
            </a:r>
          </a:p>
          <a:p>
            <a:pPr marL="514350" indent="-514350">
              <a:buFont typeface="+mj-lt"/>
              <a:buAutoNum type="arabicPeriod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منجنیق فلک:اضافه تشبیهی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سنگ فتنه:تشبیه فشرده (فتنه همانند سنگ است.)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شاعر فتنه های زمانه را چونان سنگ دانسته که از سنگ انداز فلک به سمت او پرتاب می شود و او با نادانی خود را پشت حصاری شیشه ای پنهان می سازد.</a:t>
            </a:r>
          </a:p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4- میان ((سنگ))و ((آبگینه)) هم تضاد وجود دارد.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0" y="1706355"/>
            <a:ext cx="2155371" cy="216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8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186" y="0"/>
            <a:ext cx="6079354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6- وزن بیت زیر را بررسی کنید: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5" y="827168"/>
            <a:ext cx="11709446" cy="779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تو این عهدی که با من بسته بودی          مگر بهر شکستن بسته بودی</a:t>
            </a:r>
          </a:p>
          <a:p>
            <a:pPr marL="0" indent="0" algn="ctr">
              <a:buNone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5920" y="1844063"/>
            <a:ext cx="10089013" cy="4080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 </a:t>
            </a:r>
            <a:endParaRPr lang="fa-IR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934994" y="1876403"/>
            <a:ext cx="13063" cy="404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50086" y="2353993"/>
            <a:ext cx="2245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پایه های آوایی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645920" y="2611486"/>
            <a:ext cx="7277294" cy="30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645920" y="3409406"/>
            <a:ext cx="10060965" cy="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85887" y="2028951"/>
            <a:ext cx="2392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کِ   با   مَن   بَس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026593" y="1890466"/>
            <a:ext cx="13063" cy="406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467497" y="1876403"/>
            <a:ext cx="13064" cy="4072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39656" y="2753130"/>
            <a:ext cx="1858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مَ  گَر بَه  رِ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29968" y="2761979"/>
            <a:ext cx="25447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شِ کَس  تَن  بَس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51920" y="2743663"/>
            <a:ext cx="15022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تِ بو دی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1645920" y="4459645"/>
            <a:ext cx="10060966" cy="3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613394" y="3596756"/>
            <a:ext cx="13193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وزن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62951" y="3661648"/>
            <a:ext cx="1476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مفاعیلن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54988" y="3661648"/>
            <a:ext cx="1476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مفاعیلن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18452" y="3608758"/>
            <a:ext cx="2573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مفاعی (فعولن)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57802" y="4878196"/>
            <a:ext cx="2441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نشانه های هجایی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49793" y="4813624"/>
            <a:ext cx="15806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  _ _ _ U</a:t>
            </a:r>
            <a:endParaRPr lang="fa-IR" sz="3200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80533" y="4794870"/>
            <a:ext cx="1848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_ _ _ U</a:t>
            </a:r>
            <a:endParaRPr lang="fa-IR" sz="3200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70211" y="4789140"/>
            <a:ext cx="13716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</a:rPr>
              <a:t>_ _ U</a:t>
            </a:r>
            <a:endParaRPr lang="fa-IR" sz="3200" dirty="0">
              <a:solidFill>
                <a:srgbClr val="00206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9" y="166476"/>
            <a:ext cx="1183330" cy="129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0CCEA-0F96-4A3C-95AC-6FE3EB62EDFF}"/>
              </a:ext>
            </a:extLst>
          </p:cNvPr>
          <p:cNvSpPr/>
          <p:nvPr/>
        </p:nvSpPr>
        <p:spPr>
          <a:xfrm>
            <a:off x="6974719" y="2028951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تُ ای نَه دی </a:t>
            </a:r>
            <a:endParaRPr lang="en-US" sz="28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292A6-B24B-4371-87EB-16D8491C7D70}"/>
              </a:ext>
            </a:extLst>
          </p:cNvPr>
          <p:cNvSpPr/>
          <p:nvPr/>
        </p:nvSpPr>
        <p:spPr>
          <a:xfrm>
            <a:off x="2331316" y="1958394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تِ بو دی</a:t>
            </a:r>
            <a:endParaRPr lang="en-US" sz="28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6" grpId="0"/>
      <p:bldP spid="27" grpId="0"/>
      <p:bldP spid="42" grpId="0"/>
      <p:bldP spid="43" grpId="0"/>
      <p:bldP spid="55" grpId="0"/>
      <p:bldP spid="61" grpId="0"/>
      <p:bldP spid="65" grpId="0"/>
      <p:bldP spid="66" grpId="0"/>
      <p:bldP spid="68" grpId="0"/>
      <p:bldP spid="69" grpId="0"/>
      <p:bldP spid="70" grpId="0"/>
      <p:bldP spid="71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112187"/>
            <a:ext cx="12022183" cy="10492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7- متن زیر را از کتاب تاریخ عالم آرای عباسی از نظر ویژگی‌های زبانی و ادبی نثر این دوره (قرن‌های دهم و یازدهم) بررسی نمایید: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887282"/>
            <a:ext cx="11866200" cy="3953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از طبقۀ علّیۀ شعرا که ناظمان مناظم سخن پیرایی و پیرانه‌بندان سلسلۀ معنی آرایی‌اند در آن هنگام در اردوی معلّا و ممالک محروسه، شاعران سخنور و سخنوران بلاغت گستر بی‌شمار بودند در اوایل حال حضرت خاقانی جنّت مکانی توجه تمام به حال این طبقه بود.</a:t>
            </a:r>
          </a:p>
          <a:p>
            <a:pPr marL="0" indent="0" algn="just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							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اسکندر بیگ ترکمان</a:t>
            </a:r>
          </a:p>
        </p:txBody>
      </p:sp>
    </p:spTree>
    <p:extLst>
      <p:ext uri="{BB962C8B-B14F-4D97-AF65-F5344CB8AC3E}">
        <p14:creationId xmlns:p14="http://schemas.microsoft.com/office/powerpoint/2010/main" val="24063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344" y="128450"/>
            <a:ext cx="2612570" cy="757647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ویژگی‌های زبانی:</a:t>
            </a:r>
            <a:br>
              <a:rPr lang="fa-I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endParaRPr lang="fa-I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7" y="729040"/>
            <a:ext cx="10977926" cy="50382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نثر این کتاب ساده، امّا از نوع نثر سادۀ سبک هندی است که لغات و ترکیبات عربی در آن فراوان‌اند.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کاربرد فراوان لغات عربی مثل:معلّا ، محروسه ،علّیه 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آوردن تتابع اضافات در مقام تعریف و تمجید؛ ناظمان مناظم سخن پیرایی، پیرایه‌بندان سلسۀ معنی آرایی ، شاعران سخنور و سخنوران بلاغت گستر.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4- مطابقت موصوف و صفت به شیوۀ زبان عربی : طبقۀ علّیه.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5- کاربرد جملۀ طولانی.</a:t>
            </a:r>
          </a:p>
        </p:txBody>
      </p:sp>
    </p:spTree>
    <p:extLst>
      <p:ext uri="{BB962C8B-B14F-4D97-AF65-F5344CB8AC3E}">
        <p14:creationId xmlns:p14="http://schemas.microsoft.com/office/powerpoint/2010/main" val="3655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72600" y="0"/>
            <a:ext cx="2819400" cy="8098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ویژگی های ادبی: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269" y="905389"/>
            <a:ext cx="10881360" cy="50382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1- متن حاضر نکتۀ قابل ذکری ندارد؛ زیر همانند دیگر آثار منثور دورۀ هندی به زبان عامیانه نزدیک است و ساختار ادبی آن تنها در قالب ترکیبات تصنّعی متکلّفی چون: طبقۀ علّیه، ناظمان مناظم، پیرایه‌بندان سلسلۀ معنی آرایی، اردوی معلّا، حضرت خاقانی جنّت مکانی نمایان شده است.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2- اشتقاق: ناظم و مناظم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3- مراعات نظیر (تناسب): شاعران، ناظمان، مناظم، سخن پیرایی، معنی آرایی و ...</a:t>
            </a:r>
          </a:p>
        </p:txBody>
      </p:sp>
    </p:spTree>
    <p:extLst>
      <p:ext uri="{BB962C8B-B14F-4D97-AF65-F5344CB8AC3E}">
        <p14:creationId xmlns:p14="http://schemas.microsoft.com/office/powerpoint/2010/main" val="20077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03EA9-12E8-4779-96D6-1C2C1AB9F505}"/>
              </a:ext>
            </a:extLst>
          </p:cNvPr>
          <p:cNvSpPr txBox="1"/>
          <p:nvPr/>
        </p:nvSpPr>
        <p:spPr>
          <a:xfrm>
            <a:off x="4189869" y="2269474"/>
            <a:ext cx="3970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موفق و پیروز باشید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757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76251" y="0"/>
            <a:ext cx="8986091" cy="3004457"/>
          </a:xfrm>
          <a:prstGeom prst="wave">
            <a:avLst>
              <a:gd name="adj1" fmla="val 12871"/>
              <a:gd name="adj2" fmla="val -1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شعر ازحوزۀ تصرّف  شاعران باسواد و آگاه به فنون ادب خارج شد و در دسترس عامه  قرار گرفت و نزد پیشه وران و بازاریان رونق گرفت.</a:t>
            </a:r>
          </a:p>
          <a:p>
            <a:pPr algn="ctr" rtl="1"/>
            <a:endParaRPr lang="fa-IR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50559" y="1730828"/>
            <a:ext cx="9631544" cy="2547258"/>
          </a:xfrm>
          <a:prstGeom prst="wave">
            <a:avLst>
              <a:gd name="adj1" fmla="val 11201"/>
              <a:gd name="adj2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این تحوّل از آن جهت که شعر را به میان عامۀ مردم برد و با مضمون ها و قلمرو های تازه ای روبه رو کرد،حرکت سودمندی بود.</a:t>
            </a:r>
          </a:p>
          <a:p>
            <a:pPr algn="ctr" rtl="1"/>
            <a:endParaRPr lang="fa-IR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Wave 6"/>
          <p:cNvSpPr/>
          <p:nvPr/>
        </p:nvSpPr>
        <p:spPr>
          <a:xfrm>
            <a:off x="690946" y="3559628"/>
            <a:ext cx="10467567" cy="2351314"/>
          </a:xfrm>
          <a:prstGeom prst="wave">
            <a:avLst>
              <a:gd name="adj1" fmla="val 12500"/>
              <a:gd name="adj2" fmla="val 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اما از آن رو که افراد کم اطلاع و عامی به شعر روی آوردند و آن را از استواری و سلامت پیشین خود دور ساختند،برای آیندۀ ادبیات زیان بار بود.</a:t>
            </a:r>
          </a:p>
          <a:p>
            <a:pPr algn="ctr" rtl="1"/>
            <a:endParaRPr lang="fa-IR" sz="1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2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 Arrow 3"/>
          <p:cNvSpPr/>
          <p:nvPr/>
        </p:nvSpPr>
        <p:spPr>
          <a:xfrm>
            <a:off x="1255634" y="351525"/>
            <a:ext cx="9291215" cy="5409194"/>
          </a:xfrm>
          <a:prstGeom prst="quadArrow">
            <a:avLst>
              <a:gd name="adj1" fmla="val 32868"/>
              <a:gd name="adj2" fmla="val 24722"/>
              <a:gd name="adj3" fmla="val 2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5756" y="2409791"/>
            <a:ext cx="7296731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ویژگی‌های سبک هندی</a:t>
            </a:r>
          </a:p>
          <a:p>
            <a:pPr algn="ctr" rtl="1"/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036" y="1059076"/>
            <a:ext cx="11067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456" y="4316087"/>
            <a:ext cx="1107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نثر</a:t>
            </a:r>
          </a:p>
        </p:txBody>
      </p:sp>
    </p:spTree>
    <p:extLst>
      <p:ext uri="{BB962C8B-B14F-4D97-AF65-F5344CB8AC3E}">
        <p14:creationId xmlns:p14="http://schemas.microsoft.com/office/powerpoint/2010/main" val="38576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676" y="99125"/>
            <a:ext cx="9291215" cy="1049235"/>
          </a:xfrm>
        </p:spPr>
        <p:txBody>
          <a:bodyPr>
            <a:normAutofit/>
          </a:bodyPr>
          <a:lstStyle/>
          <a:p>
            <a:pPr algn="r"/>
            <a:r>
              <a:rPr lang="fa-IR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الف) </a:t>
            </a:r>
            <a:r>
              <a:rPr lang="fa-I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63524597"/>
              </p:ext>
            </p:extLst>
          </p:nvPr>
        </p:nvGraphicFramePr>
        <p:xfrm>
          <a:off x="1997926" y="1200167"/>
          <a:ext cx="7412446" cy="481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1176" y="1268874"/>
            <a:ext cx="97943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ویژگی‌های </a:t>
            </a:r>
            <a:r>
              <a:rPr lang="fa-I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شعر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این دوره در سه قلمرو عبارتند از :</a:t>
            </a:r>
          </a:p>
        </p:txBody>
      </p:sp>
    </p:spTree>
    <p:extLst>
      <p:ext uri="{BB962C8B-B14F-4D97-AF65-F5344CB8AC3E}">
        <p14:creationId xmlns:p14="http://schemas.microsoft.com/office/powerpoint/2010/main" val="39092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1096" y="112188"/>
            <a:ext cx="1651045" cy="1049235"/>
          </a:xfrm>
        </p:spPr>
        <p:txBody>
          <a:bodyPr>
            <a:normAutofit/>
          </a:bodyPr>
          <a:lstStyle/>
          <a:p>
            <a:r>
              <a:rPr lang="fa-IR" sz="4800" b="1" dirty="0">
                <a:solidFill>
                  <a:schemeClr val="tx1"/>
                </a:solidFill>
                <a:cs typeface="B Zar" panose="00000400000000000000" pitchFamily="2" charset="-78"/>
              </a:rPr>
              <a:t>زبانی: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103" y="1767348"/>
            <a:ext cx="1442038" cy="83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>
                <a:cs typeface="B Zar" panose="00000400000000000000" pitchFamily="2" charset="-78"/>
              </a:rPr>
              <a:t>الف)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890459"/>
            <a:ext cx="5213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رو آوردن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طبقات مختلف </a:t>
            </a:r>
            <a:r>
              <a:rPr lang="fa-IR" sz="2800" b="1" dirty="0">
                <a:cs typeface="B Zar" panose="00000400000000000000" pitchFamily="2" charset="-78"/>
              </a:rPr>
              <a:t>مردم که اکثراً </a:t>
            </a:r>
          </a:p>
        </p:txBody>
      </p:sp>
      <p:sp>
        <p:nvSpPr>
          <p:cNvPr id="6" name="Left Arrow 5"/>
          <p:cNvSpPr/>
          <p:nvPr/>
        </p:nvSpPr>
        <p:spPr>
          <a:xfrm>
            <a:off x="4970802" y="1849475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1600" b="1" dirty="0">
              <a:cs typeface="B Za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839" y="1890459"/>
            <a:ext cx="4623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سواد و آموخته‌های ادبی نداشتند.</a:t>
            </a:r>
          </a:p>
        </p:txBody>
      </p:sp>
      <p:sp>
        <p:nvSpPr>
          <p:cNvPr id="8" name="Left Arrow 7"/>
          <p:cNvSpPr/>
          <p:nvPr/>
        </p:nvSpPr>
        <p:spPr>
          <a:xfrm>
            <a:off x="11010640" y="3061243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1600" b="1"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088" y="2791938"/>
            <a:ext cx="104147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به عالم ادبیات، باعث شد که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زبان کوچه و بازار </a:t>
            </a:r>
            <a:r>
              <a:rPr lang="fa-IR" sz="2800" b="1" dirty="0">
                <a:cs typeface="B Zar" panose="00000400000000000000" pitchFamily="2" charset="-78"/>
              </a:rPr>
              <a:t>به شعر راه یابد و از این رهگذر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روح تازه ای در زبان شعر دمیده شد.</a:t>
            </a:r>
          </a:p>
        </p:txBody>
      </p:sp>
    </p:spTree>
    <p:extLst>
      <p:ext uri="{BB962C8B-B14F-4D97-AF65-F5344CB8AC3E}">
        <p14:creationId xmlns:p14="http://schemas.microsoft.com/office/powerpoint/2010/main" val="34650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880" y="3916793"/>
            <a:ext cx="10593977" cy="753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b="1" dirty="0">
                <a:cs typeface="B Zar" panose="00000400000000000000" pitchFamily="2" charset="-78"/>
              </a:rPr>
              <a:t>و دیگر از مختصات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زبان قدیم </a:t>
            </a:r>
            <a:r>
              <a:rPr lang="fa-IR" sz="2800" b="1" dirty="0">
                <a:cs typeface="B Zar" panose="00000400000000000000" pitchFamily="2" charset="-78"/>
              </a:rPr>
              <a:t>مخصوصاً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سبک خراسانی </a:t>
            </a:r>
            <a:r>
              <a:rPr lang="fa-IR" sz="2800" b="1" dirty="0">
                <a:cs typeface="B Zar" panose="00000400000000000000" pitchFamily="2" charset="-78"/>
              </a:rPr>
              <a:t>در آن خبری نیست.</a:t>
            </a:r>
          </a:p>
          <a:p>
            <a:pPr marL="0" indent="0">
              <a:buNone/>
            </a:pP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5158" y="70707"/>
            <a:ext cx="97835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</a:pPr>
            <a:r>
              <a:rPr lang="fa-IR" sz="4800" b="1" cap="all" dirty="0">
                <a:latin typeface="+mj-lt"/>
                <a:ea typeface="+mj-ea"/>
                <a:cs typeface="B Zar" panose="00000400000000000000" pitchFamily="2" charset="-78"/>
              </a:rPr>
              <a:t>ب)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8167" y="1288031"/>
            <a:ext cx="4498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دایرۀ واژگان شعر گسترش یافت </a:t>
            </a:r>
          </a:p>
        </p:txBody>
      </p:sp>
      <p:sp>
        <p:nvSpPr>
          <p:cNvPr id="7" name="Left Arrow 6"/>
          <p:cNvSpPr/>
          <p:nvPr/>
        </p:nvSpPr>
        <p:spPr>
          <a:xfrm>
            <a:off x="6096000" y="1281015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2800" b="1"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310" y="2123657"/>
            <a:ext cx="10420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بسیاری از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لغات ادبی قدیم </a:t>
            </a:r>
            <a:r>
              <a:rPr lang="fa-IR" sz="2800" b="1" dirty="0">
                <a:cs typeface="B Zar" panose="00000400000000000000" pitchFamily="2" charset="-78"/>
              </a:rPr>
              <a:t>از صحنۀ شعر رخت بربست؛به نحوی که می توان گفت: 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0680148" y="2128288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2800" b="1"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5536" y="2805395"/>
            <a:ext cx="682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  <a:sym typeface="Wingdings" panose="05000000000000000000" pitchFamily="2" charset="2"/>
              </a:rPr>
              <a:t>(( </a:t>
            </a:r>
            <a:r>
              <a:rPr lang="fa-IR" sz="2800" b="1" dirty="0">
                <a:cs typeface="B Zar" panose="00000400000000000000" pitchFamily="2" charset="-78"/>
              </a:rPr>
              <a:t>زبان شعر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سبک هندی، </a:t>
            </a:r>
            <a:r>
              <a:rPr lang="fa-IR" sz="2800" b="1" dirty="0">
                <a:cs typeface="B Zar" panose="00000400000000000000" pitchFamily="2" charset="-78"/>
              </a:rPr>
              <a:t>زبان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FFC000"/>
                </a:solidFill>
                <a:cs typeface="B Zar" panose="00000400000000000000" pitchFamily="2" charset="-78"/>
              </a:rPr>
              <a:t>جدید فارسی </a:t>
            </a:r>
            <a:r>
              <a:rPr lang="fa-IR" sz="2800" b="1" dirty="0">
                <a:cs typeface="B Zar" panose="00000400000000000000" pitchFamily="2" charset="-78"/>
              </a:rPr>
              <a:t>است))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0613335" y="4001203"/>
            <a:ext cx="1041000" cy="584775"/>
          </a:xfrm>
          <a:prstGeom prst="leftArrow">
            <a:avLst>
              <a:gd name="adj1" fmla="val 62000"/>
              <a:gd name="adj2" fmla="val 62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2800" b="1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10" grpId="0"/>
      <p:bldP spid="11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2691</Words>
  <Application>Microsoft Office PowerPoint</Application>
  <PresentationFormat>Widescreen</PresentationFormat>
  <Paragraphs>222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B Zar</vt:lpstr>
      <vt:lpstr>Calibri</vt:lpstr>
      <vt:lpstr>Courier New</vt:lpstr>
      <vt:lpstr>Rockwell</vt:lpstr>
      <vt:lpstr>Wingdings</vt:lpstr>
      <vt:lpstr>Gallery</vt:lpstr>
      <vt:lpstr>بسم الله الرحمن الرحیم</vt:lpstr>
      <vt:lpstr>شعر</vt:lpstr>
      <vt:lpstr>PowerPoint Presentation</vt:lpstr>
      <vt:lpstr>PowerPoint Presentation</vt:lpstr>
      <vt:lpstr>PowerPoint Presentation</vt:lpstr>
      <vt:lpstr>PowerPoint Presentation</vt:lpstr>
      <vt:lpstr>الف) شعر:</vt:lpstr>
      <vt:lpstr>زبانی:</vt:lpstr>
      <vt:lpstr>PowerPoint Presentation</vt:lpstr>
      <vt:lpstr>PowerPoint Presentation</vt:lpstr>
      <vt:lpstr>PowerPoint Presentation</vt:lpstr>
      <vt:lpstr>PowerPoint Presentation</vt:lpstr>
      <vt:lpstr>ت)</vt:lpstr>
      <vt:lpstr>ث)</vt:lpstr>
      <vt:lpstr>PowerPoint Presentation</vt:lpstr>
      <vt:lpstr>ادبی:</vt:lpstr>
      <vt:lpstr>ب)</vt:lpstr>
      <vt:lpstr>پ)</vt:lpstr>
      <vt:lpstr>فکری:</vt:lpstr>
      <vt:lpstr>ب)</vt:lpstr>
      <vt:lpstr>پ)</vt:lpstr>
      <vt:lpstr>ب) نثر:</vt:lpstr>
      <vt:lpstr>1- ساده </vt:lpstr>
      <vt:lpstr>PowerPoint Presentation</vt:lpstr>
      <vt:lpstr>ب)کتاب‌هایی که در داخل ایران نوشته شده‌اند:</vt:lpstr>
      <vt:lpstr>2- مصنوع</vt:lpstr>
      <vt:lpstr>3- بینابین</vt:lpstr>
      <vt:lpstr>ب) نثر:</vt:lpstr>
      <vt:lpstr>زبانی:</vt:lpstr>
      <vt:lpstr>ادبی:</vt:lpstr>
      <vt:lpstr>فکری:</vt:lpstr>
      <vt:lpstr>PowerPoint Presentation</vt:lpstr>
      <vt:lpstr>1- ویژگی‌های زبانی، ادبی و فکری سرودۀ زیر را استخراج کنید:</vt:lpstr>
      <vt:lpstr>PowerPoint Presentation</vt:lpstr>
      <vt:lpstr>PowerPoint Presentation</vt:lpstr>
      <vt:lpstr>PowerPoint Presentation</vt:lpstr>
      <vt:lpstr>2- بیت‌های زیر را از نظر ویژگی ادبی بررسی کنید.</vt:lpstr>
      <vt:lpstr>PowerPoint Presentation</vt:lpstr>
      <vt:lpstr>3- سبک نثر دورۀ هندی را با نثر دورۀ عراقی از نظر زبانی تحلیل کنید.</vt:lpstr>
      <vt:lpstr>4- در مورد دلیل نگارش کتاب های لغت نامه در دورۀ هندی تحلیل کنید.</vt:lpstr>
      <vt:lpstr>5- بیت زیر را از نظر زیبایی شناسی تحلیل کنید:</vt:lpstr>
      <vt:lpstr>6- وزن بیت زیر را بررسی کنید:</vt:lpstr>
      <vt:lpstr>7- متن زیر را از کتاب تاریخ عالم آرای عباسی از نظر ویژگی‌های زبانی و ادبی نثر این دوره (قرن‌های دهم و یازدهم) بررسی نمایید:</vt:lpstr>
      <vt:lpstr>ویژگی‌های زبانی: </vt:lpstr>
      <vt:lpstr>ویژگی های ادبی: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</dc:title>
  <dc:creator>Mostafa</dc:creator>
  <cp:lastModifiedBy>Rose3dprinter</cp:lastModifiedBy>
  <cp:revision>127</cp:revision>
  <dcterms:created xsi:type="dcterms:W3CDTF">2020-02-21T08:03:27Z</dcterms:created>
  <dcterms:modified xsi:type="dcterms:W3CDTF">2020-03-01T08:46:56Z</dcterms:modified>
</cp:coreProperties>
</file>